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23.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8"/>
  </p:notesMasterIdLst>
  <p:handoutMasterIdLst>
    <p:handoutMasterId r:id="rId29"/>
  </p:handoutMasterIdLst>
  <p:sldIdLst>
    <p:sldId id="256" r:id="rId2"/>
    <p:sldId id="304" r:id="rId3"/>
    <p:sldId id="306" r:id="rId4"/>
    <p:sldId id="307" r:id="rId5"/>
    <p:sldId id="310" r:id="rId6"/>
    <p:sldId id="313" r:id="rId7"/>
    <p:sldId id="311" r:id="rId8"/>
    <p:sldId id="308" r:id="rId9"/>
    <p:sldId id="314" r:id="rId10"/>
    <p:sldId id="265" r:id="rId11"/>
    <p:sldId id="298" r:id="rId12"/>
    <p:sldId id="299" r:id="rId13"/>
    <p:sldId id="301" r:id="rId14"/>
    <p:sldId id="302" r:id="rId15"/>
    <p:sldId id="303" r:id="rId16"/>
    <p:sldId id="316" r:id="rId17"/>
    <p:sldId id="317" r:id="rId18"/>
    <p:sldId id="289" r:id="rId19"/>
    <p:sldId id="290" r:id="rId20"/>
    <p:sldId id="261" r:id="rId21"/>
    <p:sldId id="274" r:id="rId22"/>
    <p:sldId id="275" r:id="rId23"/>
    <p:sldId id="264" r:id="rId24"/>
    <p:sldId id="305" r:id="rId25"/>
    <p:sldId id="280" r:id="rId26"/>
    <p:sldId id="315" r:id="rId27"/>
  </p:sldIdLst>
  <p:sldSz cx="9144000" cy="6858000" type="screen4x3"/>
  <p:notesSz cx="7315200" cy="9601200"/>
  <p:custDataLst>
    <p:tags r:id="rId30"/>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FFFF"/>
    <a:srgbClr val="FFFF00"/>
    <a:srgbClr val="00FFCC"/>
    <a:srgbClr val="00FFFF"/>
    <a:srgbClr val="FFFF99"/>
    <a:srgbClr val="FFFFCC"/>
    <a:srgbClr val="00FF00"/>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96" autoAdjust="0"/>
  </p:normalViewPr>
  <p:slideViewPr>
    <p:cSldViewPr>
      <p:cViewPr>
        <p:scale>
          <a:sx n="62" d="100"/>
          <a:sy n="62" d="100"/>
        </p:scale>
        <p:origin x="-17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68"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defRPr>
            </a:lvl1pPr>
          </a:lstStyle>
          <a:p>
            <a:pPr>
              <a:defRPr/>
            </a:pPr>
            <a:endParaRPr lang="en-US"/>
          </a:p>
        </p:txBody>
      </p:sp>
      <p:sp>
        <p:nvSpPr>
          <p:cNvPr id="3686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defRPr>
            </a:lvl1pPr>
          </a:lstStyle>
          <a:p>
            <a:pPr>
              <a:defRPr/>
            </a:pPr>
            <a:endParaRPr lang="en-US"/>
          </a:p>
        </p:txBody>
      </p:sp>
      <p:sp>
        <p:nvSpPr>
          <p:cNvPr id="3686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defRPr>
            </a:lvl1pPr>
          </a:lstStyle>
          <a:p>
            <a:pPr>
              <a:defRPr/>
            </a:pPr>
            <a:endParaRPr lang="en-US"/>
          </a:p>
        </p:txBody>
      </p:sp>
      <p:sp>
        <p:nvSpPr>
          <p:cNvPr id="3686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atin typeface="Arial" charset="0"/>
              </a:defRPr>
            </a:lvl1pPr>
          </a:lstStyle>
          <a:p>
            <a:pPr>
              <a:defRPr/>
            </a:pPr>
            <a:fld id="{56C160B7-FBD8-4B7E-BE07-5234DEE6068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defRPr>
            </a:lvl1pPr>
          </a:lstStyle>
          <a:p>
            <a:pPr>
              <a:defRPr/>
            </a:pPr>
            <a:endParaRPr lang="en-US"/>
          </a:p>
        </p:txBody>
      </p:sp>
      <p:sp>
        <p:nvSpPr>
          <p:cNvPr id="4403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defRPr>
            </a:lvl1pPr>
          </a:lstStyle>
          <a:p>
            <a:pPr>
              <a:defRPr/>
            </a:pPr>
            <a:endParaRPr lang="en-US"/>
          </a:p>
        </p:txBody>
      </p:sp>
      <p:sp>
        <p:nvSpPr>
          <p:cNvPr id="29700"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defRPr>
            </a:lvl1pPr>
          </a:lstStyle>
          <a:p>
            <a:pPr>
              <a:defRPr/>
            </a:pPr>
            <a:endParaRPr lang="en-US"/>
          </a:p>
        </p:txBody>
      </p:sp>
      <p:sp>
        <p:nvSpPr>
          <p:cNvPr id="4403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atin typeface="Arial" charset="0"/>
              </a:defRPr>
            </a:lvl1pPr>
          </a:lstStyle>
          <a:p>
            <a:pPr>
              <a:defRPr/>
            </a:pPr>
            <a:fld id="{001BF3B7-455F-4B01-A24C-4CDC115D078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rio.msu.edu/June_2009_Procedures.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www.wpacouncil.org/node/9" TargetMode="External"/><Relationship Id="rId3" Type="http://schemas.openxmlformats.org/officeDocument/2006/relationships/hyperlink" Target="http://facpub.stjohns.edu/~roigm/plagiarism/Index.html" TargetMode="External"/><Relationship Id="rId7" Type="http://schemas.openxmlformats.org/officeDocument/2006/relationships/hyperlink" Target="http://www.indiana.edu/~istd/examples.html"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www.plagiarism.org/" TargetMode="External"/><Relationship Id="rId5" Type="http://schemas.openxmlformats.org/officeDocument/2006/relationships/hyperlink" Target="http://owl.english.purdue.edu/owl/resource/589/01/" TargetMode="External"/><Relationship Id="rId4" Type="http://schemas.openxmlformats.org/officeDocument/2006/relationships/hyperlink" Target="http://ec.hku.hk/plagiarism/"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rio.msu.edu/June_2009_Procedures.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856CBBF-DAFB-4ED5-B165-9AC0D9EB1C6D}" type="slidenum">
              <a:rPr lang="en-US" smtClean="0"/>
              <a:pPr/>
              <a:t>1</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9196ED-2971-4717-85D6-0A8AB114CEE6}" type="slidenum">
              <a:rPr lang="en-US" smtClean="0"/>
              <a:pPr/>
              <a:t>10</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z="1400" u="sng" smtClean="0"/>
              <a:t>Clipart source</a:t>
            </a:r>
            <a:r>
              <a:rPr lang="en-US" sz="1400" smtClean="0"/>
              <a:t>:</a:t>
            </a:r>
          </a:p>
          <a:p>
            <a:pPr eaLnBrk="1" hangingPunct="1"/>
            <a:r>
              <a:rPr lang="en-US" sz="1400" smtClean="0"/>
              <a:t>http://office.microsoft.com/en-us/images/results.aspx?qu=lecture&amp;origin=FX101741979#pg:3|</a:t>
            </a:r>
          </a:p>
          <a:p>
            <a:pPr eaLnBrk="1" hangingPunct="1"/>
            <a:endParaRPr lang="en-US" sz="1400" smtClean="0"/>
          </a:p>
          <a:p>
            <a:pPr eaLnBrk="1" hangingPunct="1"/>
            <a:r>
              <a:rPr lang="en-US" sz="1400" u="sng" smtClean="0"/>
              <a:t>What matters in your decision</a:t>
            </a:r>
            <a:r>
              <a:rPr lang="en-US" sz="1400" smtClean="0"/>
              <a:t>?</a:t>
            </a:r>
          </a:p>
          <a:p>
            <a:pPr eaLnBrk="1" hangingPunct="1">
              <a:buFontTx/>
              <a:buChar char="•"/>
            </a:pPr>
            <a:r>
              <a:rPr lang="en-US" sz="1400" smtClean="0"/>
              <a:t>Whether the idea is common knowledge or an original contribution by the speaker?</a:t>
            </a:r>
          </a:p>
          <a:p>
            <a:pPr eaLnBrk="1" hangingPunct="1">
              <a:buFontTx/>
              <a:buChar char="•"/>
            </a:pPr>
            <a:r>
              <a:rPr lang="en-US" sz="1400" smtClean="0"/>
              <a:t>The type of event – lecture in a course, department meeting, professional conference?</a:t>
            </a:r>
          </a:p>
          <a:p>
            <a:pPr eaLnBrk="1" hangingPunct="1">
              <a:buFontTx/>
              <a:buChar char="•"/>
            </a:pPr>
            <a:r>
              <a:rPr lang="en-US" sz="1400" smtClean="0"/>
              <a:t>Whether the idea is in a written format – handout for the audience, publication?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190378F-8A68-4CA5-9E3B-ECF77E204FA9}" type="slidenum">
              <a:rPr lang="en-US" smtClean="0"/>
              <a:pPr/>
              <a:t>11</a:t>
            </a:fld>
            <a:endParaRPr lang="en-US" smtClean="0"/>
          </a:p>
        </p:txBody>
      </p:sp>
      <p:sp>
        <p:nvSpPr>
          <p:cNvPr id="40963"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ln/>
        </p:spPr>
        <p:txBody>
          <a:bodyPr/>
          <a:lstStyle/>
          <a:p>
            <a:pPr eaLnBrk="1" hangingPunct="1">
              <a:defRPr/>
            </a:pPr>
            <a:r>
              <a:rPr lang="en-US" sz="1400" u="sng" dirty="0" smtClean="0"/>
              <a:t>Clipart source</a:t>
            </a:r>
            <a:r>
              <a:rPr lang="en-US" sz="1400" dirty="0" smtClean="0"/>
              <a:t>:</a:t>
            </a:r>
          </a:p>
          <a:p>
            <a:pPr eaLnBrk="1" hangingPunct="1">
              <a:defRPr/>
            </a:pPr>
            <a:r>
              <a:rPr lang="en-US" sz="1400" dirty="0" smtClean="0"/>
              <a:t>http://office.microsoft.com/en-us/images/results.aspx?qu=library#ai:MC900212161|</a:t>
            </a:r>
          </a:p>
          <a:p>
            <a:pPr eaLnBrk="1" hangingPunct="1">
              <a:defRPr/>
            </a:pPr>
            <a:endParaRPr lang="en-US" sz="1400" dirty="0" smtClean="0"/>
          </a:p>
          <a:p>
            <a:pPr eaLnBrk="1" hangingPunct="1">
              <a:defRPr/>
            </a:pPr>
            <a:r>
              <a:rPr lang="en-US" sz="1400" u="sng" dirty="0" smtClean="0"/>
              <a:t>What matters in your decision</a:t>
            </a:r>
            <a:r>
              <a:rPr lang="en-US" sz="1400" dirty="0" smtClean="0"/>
              <a:t>?</a:t>
            </a:r>
          </a:p>
          <a:p>
            <a:pPr marL="228600" indent="-228600" eaLnBrk="1" hangingPunct="1">
              <a:buFont typeface="Arial" pitchFamily="34" charset="0"/>
              <a:buChar char="•"/>
              <a:defRPr/>
            </a:pPr>
            <a:r>
              <a:rPr lang="en-US" sz="1400" dirty="0" smtClean="0"/>
              <a:t>Whether the interesting material is common knowledge?</a:t>
            </a:r>
          </a:p>
          <a:p>
            <a:pPr marL="228600" indent="-228600" eaLnBrk="1" hangingPunct="1">
              <a:buFont typeface="Arial" pitchFamily="34" charset="0"/>
              <a:buChar char="•"/>
              <a:defRPr/>
            </a:pPr>
            <a:r>
              <a:rPr lang="en-US" sz="1400" dirty="0" smtClean="0"/>
              <a:t>Whether the interesting material is an idea, words, process/methods, or results/tables/figures?</a:t>
            </a:r>
          </a:p>
          <a:p>
            <a:pPr marL="228600" indent="-228600" eaLnBrk="1" hangingPunct="1">
              <a:buFont typeface="Arial" pitchFamily="34" charset="0"/>
              <a:buChar char="•"/>
              <a:defRPr/>
            </a:pPr>
            <a:r>
              <a:rPr lang="en-US" sz="1400" dirty="0" smtClean="0"/>
              <a:t>Whether you use quotation symbols to denote direct quotations from another source?</a:t>
            </a:r>
          </a:p>
          <a:p>
            <a:pPr marL="228600" indent="-228600" eaLnBrk="1" hangingPunct="1">
              <a:buFont typeface="Arial" pitchFamily="34" charset="0"/>
              <a:buChar char="•"/>
              <a:defRPr/>
            </a:pPr>
            <a:r>
              <a:rPr lang="en-US" sz="1400" dirty="0" smtClean="0"/>
              <a:t>Whether you provide a reference citation to the source in the manuscript you are writing?</a:t>
            </a:r>
          </a:p>
          <a:p>
            <a:pPr marL="228600" indent="-228600" eaLnBrk="1" hangingPunct="1">
              <a:buFont typeface="Arial" pitchFamily="34" charset="0"/>
              <a:buChar char="•"/>
              <a:defRPr/>
            </a:pPr>
            <a:r>
              <a:rPr lang="en-US" sz="1400" dirty="0" smtClean="0"/>
              <a:t>Whether the your manuscript is a course assignment, a thesis/dissertation, or a journal article?</a:t>
            </a:r>
          </a:p>
          <a:p>
            <a:pPr marL="228600" indent="-228600" eaLnBrk="1" hangingPunct="1">
              <a:buFont typeface="Arial" pitchFamily="34" charset="0"/>
              <a:buChar char="•"/>
              <a:defRPr/>
            </a:pPr>
            <a:endParaRPr lang="en-US" sz="14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BC2847E-B4D6-453D-8ABA-A5324D9E87DF}" type="slidenum">
              <a:rPr lang="en-US" smtClean="0"/>
              <a:pPr/>
              <a:t>12</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z="1400" u="sng" smtClean="0"/>
              <a:t>Image source</a:t>
            </a:r>
            <a:r>
              <a:rPr lang="en-US" sz="1400" smtClean="0"/>
              <a:t>:</a:t>
            </a:r>
          </a:p>
          <a:p>
            <a:pPr eaLnBrk="1" hangingPunct="1"/>
            <a:r>
              <a:rPr lang="en-US" sz="1400" smtClean="0"/>
              <a:t>http://www.phy.mtu.edu/images/menu/Protein.jpg </a:t>
            </a:r>
            <a:r>
              <a:rPr lang="en-US" sz="1400" u="sng" smtClean="0"/>
              <a:t> </a:t>
            </a:r>
          </a:p>
          <a:p>
            <a:pPr eaLnBrk="1" hangingPunct="1"/>
            <a:r>
              <a:rPr lang="en-US" sz="1400" u="sng" smtClean="0"/>
              <a:t> </a:t>
            </a:r>
          </a:p>
          <a:p>
            <a:pPr eaLnBrk="1" hangingPunct="1"/>
            <a:r>
              <a:rPr lang="en-US" sz="1400" u="sng" smtClean="0"/>
              <a:t>What matters in your decision</a:t>
            </a:r>
            <a:r>
              <a:rPr lang="en-US" sz="1400" smtClean="0"/>
              <a:t>?</a:t>
            </a:r>
          </a:p>
          <a:p>
            <a:pPr eaLnBrk="1" hangingPunct="1">
              <a:buFontTx/>
              <a:buChar char="•"/>
            </a:pPr>
            <a:r>
              <a:rPr lang="en-US" sz="1400" smtClean="0"/>
              <a:t>Whether the interesting material is novel research methods, a useful synthesis of relevant literature, useful instrumentation, or a useful set of reference citations?</a:t>
            </a:r>
          </a:p>
          <a:p>
            <a:pPr eaLnBrk="1" hangingPunct="1">
              <a:buFontTx/>
              <a:buChar char="•"/>
            </a:pPr>
            <a:r>
              <a:rPr lang="en-US" sz="1400" smtClean="0"/>
              <a:t>Whether you are reviewing submitted journal manuscripts, reviewing submitted grant proposals, or grading papers submitted by your students?</a:t>
            </a:r>
          </a:p>
          <a:p>
            <a:pPr eaLnBrk="1" hangingPunct="1">
              <a:buFontTx/>
              <a:buChar char="•"/>
            </a:pPr>
            <a:r>
              <a:rPr lang="en-US" sz="1400" smtClean="0"/>
              <a:t>Whether the manuscript status is under review, accepted, or actually published?</a:t>
            </a:r>
          </a:p>
          <a:p>
            <a:pPr eaLnBrk="1" hangingPunct="1">
              <a:buFontTx/>
              <a:buChar char="•"/>
            </a:pPr>
            <a:r>
              <a:rPr lang="en-US" sz="1400" smtClean="0"/>
              <a:t>Whether you signed a confidentiality agreement when you accepted responsibility as a reviewer?</a:t>
            </a:r>
          </a:p>
          <a:p>
            <a:pPr eaLnBrk="1" hangingPunct="1">
              <a:buFontTx/>
              <a:buChar char="•"/>
            </a:pPr>
            <a:r>
              <a:rPr lang="en-US" sz="1400" smtClean="0"/>
              <a:t>Whether you know the identity of the author?</a:t>
            </a:r>
          </a:p>
          <a:p>
            <a:pPr eaLnBrk="1" hangingPunct="1">
              <a:buFontTx/>
              <a:buChar char="•"/>
            </a:pPr>
            <a:r>
              <a:rPr lang="en-US" sz="1400" smtClean="0"/>
              <a:t>Whether you think you will get caught?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4336264-2225-4F9C-B972-2FC01A4F9DED}" type="slidenum">
              <a:rPr lang="en-US" smtClean="0"/>
              <a:pPr/>
              <a:t>13</a:t>
            </a:fld>
            <a:endParaRPr lang="en-US" smtClean="0"/>
          </a:p>
        </p:txBody>
      </p:sp>
      <p:sp>
        <p:nvSpPr>
          <p:cNvPr id="43011"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ln/>
        </p:spPr>
        <p:txBody>
          <a:bodyPr/>
          <a:lstStyle/>
          <a:p>
            <a:pPr eaLnBrk="1" hangingPunct="1">
              <a:defRPr/>
            </a:pPr>
            <a:r>
              <a:rPr lang="en-US" sz="1400" u="sng" dirty="0" smtClean="0"/>
              <a:t>Clipart source</a:t>
            </a:r>
            <a:r>
              <a:rPr lang="en-US" sz="1400" dirty="0" smtClean="0"/>
              <a:t>:</a:t>
            </a:r>
          </a:p>
          <a:p>
            <a:pPr eaLnBrk="1" hangingPunct="1">
              <a:defRPr/>
            </a:pPr>
            <a:r>
              <a:rPr lang="en-US" sz="1400" dirty="0" smtClean="0"/>
              <a:t>http://office.microsoft.com/en-us/images/results.aspx?qu=internet#</a:t>
            </a:r>
            <a:r>
              <a:rPr lang="en-US" sz="1400" u="sng" dirty="0" smtClean="0"/>
              <a:t> </a:t>
            </a:r>
          </a:p>
          <a:p>
            <a:pPr eaLnBrk="1" hangingPunct="1">
              <a:defRPr/>
            </a:pPr>
            <a:r>
              <a:rPr lang="en-US" sz="1400" u="sng" dirty="0" smtClean="0"/>
              <a:t> </a:t>
            </a:r>
          </a:p>
          <a:p>
            <a:pPr eaLnBrk="1" hangingPunct="1">
              <a:defRPr/>
            </a:pPr>
            <a:r>
              <a:rPr lang="en-US" sz="1400" u="sng" dirty="0" smtClean="0"/>
              <a:t>What matters in your decision</a:t>
            </a:r>
            <a:r>
              <a:rPr lang="en-US" sz="1400" dirty="0" smtClean="0"/>
              <a:t>?</a:t>
            </a:r>
          </a:p>
          <a:p>
            <a:pPr marL="228600" indent="-228600" eaLnBrk="1" hangingPunct="1">
              <a:buFont typeface="Arial" pitchFamily="34" charset="0"/>
              <a:buChar char="•"/>
              <a:defRPr/>
            </a:pPr>
            <a:r>
              <a:rPr lang="en-US" sz="1400" dirty="0" smtClean="0"/>
              <a:t>Whether the material is posted on a web site as compared to published in a journal or book?</a:t>
            </a:r>
          </a:p>
          <a:p>
            <a:pPr marL="228600" indent="-228600" eaLnBrk="1" hangingPunct="1">
              <a:buFont typeface="Arial" pitchFamily="34" charset="0"/>
              <a:buChar char="•"/>
              <a:defRPr/>
            </a:pPr>
            <a:r>
              <a:rPr lang="en-US" sz="1400" dirty="0" smtClean="0"/>
              <a:t>Whether there is an author versus no obvious author to the web site?</a:t>
            </a:r>
          </a:p>
          <a:p>
            <a:pPr marL="228600" indent="-228600" eaLnBrk="1" hangingPunct="1">
              <a:buFont typeface="Arial" pitchFamily="34" charset="0"/>
              <a:buChar char="•"/>
              <a:defRPr/>
            </a:pPr>
            <a:r>
              <a:rPr lang="en-US" sz="1400" dirty="0" smtClean="0"/>
              <a:t>Whether the interesting material consists of ideas, words, images, etc.?</a:t>
            </a:r>
          </a:p>
          <a:p>
            <a:pPr marL="228600" indent="-228600" eaLnBrk="1" hangingPunct="1">
              <a:buFont typeface="Arial" pitchFamily="34" charset="0"/>
              <a:buChar char="•"/>
              <a:defRPr/>
            </a:pPr>
            <a:r>
              <a:rPr lang="en-US" sz="1400" dirty="0" smtClean="0"/>
              <a:t>Whether the web site includes a notice that readers have permission to use the content?</a:t>
            </a:r>
          </a:p>
          <a:p>
            <a:pPr marL="228600" indent="-228600" eaLnBrk="1" hangingPunct="1">
              <a:buFont typeface="Arial" pitchFamily="34" charset="0"/>
              <a:buChar char="•"/>
              <a:defRPr/>
            </a:pPr>
            <a:endParaRPr lang="en-US" sz="14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1E9B47C-D401-4EAF-AF6C-41364C673BBC}" type="slidenum">
              <a:rPr lang="en-US" smtClean="0"/>
              <a:pPr/>
              <a:t>14</a:t>
            </a:fld>
            <a:endParaRPr lang="en-US" smtClean="0"/>
          </a:p>
        </p:txBody>
      </p:sp>
      <p:sp>
        <p:nvSpPr>
          <p:cNvPr id="44035"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ln/>
        </p:spPr>
        <p:txBody>
          <a:bodyPr/>
          <a:lstStyle/>
          <a:p>
            <a:pPr eaLnBrk="1" hangingPunct="1">
              <a:defRPr/>
            </a:pPr>
            <a:r>
              <a:rPr lang="en-US" sz="1400" u="sng" dirty="0" smtClean="0"/>
              <a:t>Clipart source</a:t>
            </a:r>
            <a:r>
              <a:rPr lang="en-US" sz="1400" dirty="0" smtClean="0"/>
              <a:t>:</a:t>
            </a:r>
          </a:p>
          <a:p>
            <a:pPr>
              <a:spcBef>
                <a:spcPct val="50000"/>
              </a:spcBef>
              <a:defRPr/>
            </a:pPr>
            <a:r>
              <a:rPr lang="en-US" sz="1400" dirty="0" smtClean="0"/>
              <a:t>http://www.fotosearch.com/ARP116/Alient_C/</a:t>
            </a:r>
          </a:p>
          <a:p>
            <a:pPr eaLnBrk="1" hangingPunct="1">
              <a:defRPr/>
            </a:pPr>
            <a:r>
              <a:rPr lang="en-US" sz="1400" u="sng" dirty="0" smtClean="0"/>
              <a:t> </a:t>
            </a:r>
          </a:p>
          <a:p>
            <a:pPr eaLnBrk="1" hangingPunct="1">
              <a:defRPr/>
            </a:pPr>
            <a:r>
              <a:rPr lang="en-US" sz="1400" u="sng" dirty="0" smtClean="0"/>
              <a:t>What matters in your decision</a:t>
            </a:r>
            <a:r>
              <a:rPr lang="en-US" sz="1400" dirty="0" smtClean="0"/>
              <a:t>?</a:t>
            </a:r>
          </a:p>
          <a:p>
            <a:pPr marL="228600" indent="-228600" eaLnBrk="1" hangingPunct="1">
              <a:buFont typeface="Arial" pitchFamily="34" charset="0"/>
              <a:buChar char="•"/>
              <a:defRPr/>
            </a:pPr>
            <a:r>
              <a:rPr lang="en-US" sz="1400" dirty="0" smtClean="0"/>
              <a:t>Whether you use just a few of the other author’s words or many words? How many is too many?</a:t>
            </a:r>
          </a:p>
          <a:p>
            <a:pPr marL="228600" indent="-228600" eaLnBrk="1" hangingPunct="1">
              <a:buFont typeface="Arial" pitchFamily="34" charset="0"/>
              <a:buChar char="•"/>
              <a:defRPr/>
            </a:pPr>
            <a:r>
              <a:rPr lang="en-US" sz="1400" dirty="0" smtClean="0"/>
              <a:t>Whether you use quotation marks and a reference citation to give credit to the other author?</a:t>
            </a:r>
          </a:p>
          <a:p>
            <a:pPr marL="228600" indent="-228600" eaLnBrk="1" hangingPunct="1">
              <a:buFont typeface="Arial" pitchFamily="34" charset="0"/>
              <a:buChar char="•"/>
              <a:defRPr/>
            </a:pPr>
            <a:r>
              <a:rPr lang="en-US" sz="1400" dirty="0" smtClean="0"/>
              <a:t>Whether your paper is a course assignment, a thesis/dissertation, or a manuscript for publication?</a:t>
            </a:r>
          </a:p>
          <a:p>
            <a:pPr marL="228600" indent="-228600" eaLnBrk="1" hangingPunct="1">
              <a:buFont typeface="Arial" pitchFamily="34" charset="0"/>
              <a:buChar char="•"/>
              <a:defRPr/>
            </a:pPr>
            <a:endParaRPr lang="en-US" sz="14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04A0310-DAFF-4D4B-BDA7-5A8BCCF31580}" type="slidenum">
              <a:rPr lang="en-US" smtClean="0"/>
              <a:pPr/>
              <a:t>15</a:t>
            </a:fld>
            <a:endParaRPr lang="en-US" smtClean="0"/>
          </a:p>
        </p:txBody>
      </p:sp>
      <p:sp>
        <p:nvSpPr>
          <p:cNvPr id="4505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ln/>
        </p:spPr>
        <p:txBody>
          <a:bodyPr/>
          <a:lstStyle/>
          <a:p>
            <a:pPr eaLnBrk="1" hangingPunct="1">
              <a:defRPr/>
            </a:pPr>
            <a:r>
              <a:rPr lang="en-US" sz="1400" u="sng" dirty="0" smtClean="0"/>
              <a:t>Clipart source</a:t>
            </a:r>
            <a:r>
              <a:rPr lang="en-US" sz="1400" dirty="0" smtClean="0"/>
              <a:t>:</a:t>
            </a:r>
          </a:p>
          <a:p>
            <a:pPr eaLnBrk="1" hangingPunct="1">
              <a:defRPr/>
            </a:pPr>
            <a:r>
              <a:rPr lang="en-US" sz="1400" dirty="0" smtClean="0"/>
              <a:t>http://www.techdigest.tv/copy%20and%20paste.jpg</a:t>
            </a:r>
            <a:r>
              <a:rPr lang="en-US" sz="1400" u="sng" dirty="0" smtClean="0"/>
              <a:t> </a:t>
            </a:r>
          </a:p>
          <a:p>
            <a:pPr eaLnBrk="1" hangingPunct="1">
              <a:defRPr/>
            </a:pPr>
            <a:r>
              <a:rPr lang="en-US" sz="1400" u="sng" dirty="0" smtClean="0"/>
              <a:t> </a:t>
            </a:r>
          </a:p>
          <a:p>
            <a:pPr eaLnBrk="1" hangingPunct="1">
              <a:defRPr/>
            </a:pPr>
            <a:r>
              <a:rPr lang="en-US" sz="1400" u="sng" dirty="0" smtClean="0"/>
              <a:t>What matters in your decision</a:t>
            </a:r>
            <a:r>
              <a:rPr lang="en-US" sz="1400" dirty="0" smtClean="0"/>
              <a:t>?</a:t>
            </a:r>
          </a:p>
          <a:p>
            <a:pPr marL="228600" indent="-228600" eaLnBrk="1" hangingPunct="1">
              <a:buFont typeface="Arial" pitchFamily="34" charset="0"/>
              <a:buChar char="•"/>
              <a:defRPr/>
            </a:pPr>
            <a:r>
              <a:rPr lang="en-US" sz="1400" dirty="0" smtClean="0"/>
              <a:t>Is it possible to self-plagiarize?</a:t>
            </a:r>
          </a:p>
          <a:p>
            <a:pPr marL="228600" indent="-228600" eaLnBrk="1" hangingPunct="1">
              <a:buFont typeface="Arial" pitchFamily="34" charset="0"/>
              <a:buChar char="•"/>
              <a:defRPr/>
            </a:pPr>
            <a:r>
              <a:rPr lang="en-US" sz="1400" dirty="0" smtClean="0"/>
              <a:t>Whether your earlier manuscript was presented at a conference?</a:t>
            </a:r>
          </a:p>
          <a:p>
            <a:pPr marL="228600" indent="-228600" eaLnBrk="1" hangingPunct="1">
              <a:buFont typeface="Arial" pitchFamily="34" charset="0"/>
              <a:buChar char="•"/>
              <a:defRPr/>
            </a:pPr>
            <a:r>
              <a:rPr lang="en-US" sz="1400" dirty="0" smtClean="0"/>
              <a:t>Whether your earlier manuscript was published in a journal or book or on the internet?</a:t>
            </a:r>
          </a:p>
          <a:p>
            <a:pPr marL="228600" indent="-228600" eaLnBrk="1" hangingPunct="1">
              <a:buFont typeface="Arial" pitchFamily="34" charset="0"/>
              <a:buChar char="•"/>
              <a:defRPr/>
            </a:pPr>
            <a:endParaRPr lang="en-US" sz="1400" dirty="0" smtClean="0"/>
          </a:p>
          <a:p>
            <a:pPr marL="228600" indent="-228600" eaLnBrk="1" hangingPunct="1">
              <a:buFont typeface="Arial" pitchFamily="34" charset="0"/>
              <a:buChar char="•"/>
              <a:defRPr/>
            </a:pPr>
            <a:endParaRPr lang="en-US" sz="14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6371E584-94D6-4484-B708-466EC0B548E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sz="1400" u="sng" smtClean="0">
                <a:latin typeface="Gill Sans MT" pitchFamily="34" charset="0"/>
              </a:rPr>
              <a:t>Source</a:t>
            </a:r>
            <a:r>
              <a:rPr lang="en-US" sz="1400" smtClean="0">
                <a:latin typeface="Gill Sans MT" pitchFamily="34" charset="0"/>
              </a:rPr>
              <a:t>:</a:t>
            </a:r>
          </a:p>
          <a:p>
            <a:r>
              <a:rPr lang="en-US" sz="1400" i="1" smtClean="0">
                <a:latin typeface="Gill Sans MT" pitchFamily="34" charset="0"/>
                <a:cs typeface="Arial" charset="0"/>
              </a:rPr>
              <a:t>MSU Procedures Concerning Allegations of Misconduct in Research and Creative Activities, </a:t>
            </a:r>
            <a:br>
              <a:rPr lang="en-US" sz="1400" i="1" smtClean="0">
                <a:latin typeface="Gill Sans MT" pitchFamily="34" charset="0"/>
                <a:cs typeface="Arial" charset="0"/>
              </a:rPr>
            </a:br>
            <a:r>
              <a:rPr lang="en-US" sz="1400" smtClean="0">
                <a:latin typeface="Gill Sans MT" pitchFamily="34" charset="0"/>
                <a:cs typeface="Arial" charset="0"/>
                <a:hlinkClick r:id="rId3"/>
              </a:rPr>
              <a:t>http://rio.msu.edu/June_2009_Procedures.pdf</a:t>
            </a:r>
            <a:r>
              <a:rPr lang="en-US" sz="1400" smtClean="0">
                <a:latin typeface="Gill Sans MT" pitchFamily="34" charset="0"/>
                <a:cs typeface="Arial" charset="0"/>
              </a:rPr>
              <a:t> </a:t>
            </a:r>
          </a:p>
          <a:p>
            <a:endParaRPr lang="en-US" smtClean="0"/>
          </a:p>
        </p:txBody>
      </p:sp>
      <p:sp>
        <p:nvSpPr>
          <p:cNvPr id="47108" name="Slide Number Placeholder 3"/>
          <p:cNvSpPr>
            <a:spLocks noGrp="1"/>
          </p:cNvSpPr>
          <p:nvPr>
            <p:ph type="sldNum" sz="quarter" idx="5"/>
          </p:nvPr>
        </p:nvSpPr>
        <p:spPr>
          <a:noFill/>
        </p:spPr>
        <p:txBody>
          <a:bodyPr/>
          <a:lstStyle/>
          <a:p>
            <a:fld id="{560D50E8-6CA5-4B92-B112-7E4CC2FEFC84}"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838E660-240C-42E7-83DF-F778BFA7F8E3}" type="slidenum">
              <a:rPr lang="en-US" smtClean="0"/>
              <a:pPr/>
              <a:t>18</a:t>
            </a:fld>
            <a:endParaRPr lang="en-US" smtClean="0"/>
          </a:p>
        </p:txBody>
      </p:sp>
      <p:sp>
        <p:nvSpPr>
          <p:cNvPr id="48131" name="Rectangle 2"/>
          <p:cNvSpPr>
            <a:spLocks noChangeArrowheads="1" noTextEdit="1"/>
          </p:cNvSpPr>
          <p:nvPr>
            <p:ph type="sldImg"/>
          </p:nvPr>
        </p:nvSpPr>
        <p:spPr>
          <a:solidFill>
            <a:srgbClr val="FFFFFF"/>
          </a:solidFill>
          <a:ln/>
        </p:spPr>
      </p:sp>
      <p:sp>
        <p:nvSpPr>
          <p:cNvPr id="48132" name="Rectangle 3"/>
          <p:cNvSpPr>
            <a:spLocks noChangeArrowheads="1"/>
          </p:cNvSpPr>
          <p:nvPr>
            <p:ph type="body" idx="1"/>
          </p:nvPr>
        </p:nvSpPr>
        <p:spPr>
          <a:xfrm>
            <a:off x="731838" y="4560888"/>
            <a:ext cx="5851525" cy="4430712"/>
          </a:xfrm>
          <a:solidFill>
            <a:srgbClr val="FFFFFF"/>
          </a:solidFill>
          <a:ln>
            <a:solidFill>
              <a:srgbClr val="000000"/>
            </a:solidFill>
          </a:ln>
        </p:spPr>
        <p:txBody>
          <a:bodyPr/>
          <a:lstStyle/>
          <a:p>
            <a:pPr eaLnBrk="1" hangingPunct="1">
              <a:lnSpc>
                <a:spcPct val="90000"/>
              </a:lnSpc>
              <a:spcBef>
                <a:spcPts val="600"/>
              </a:spcBef>
            </a:pPr>
            <a:r>
              <a:rPr lang="en-US" sz="1400" b="1" smtClean="0">
                <a:solidFill>
                  <a:schemeClr val="bg2"/>
                </a:solidFill>
              </a:rPr>
              <a:t>Wasley, P., Ohio U Revokes Degree for Plagiarism</a:t>
            </a:r>
            <a:br>
              <a:rPr lang="en-US" sz="1400" b="1" smtClean="0">
                <a:solidFill>
                  <a:schemeClr val="bg2"/>
                </a:solidFill>
              </a:rPr>
            </a:br>
            <a:r>
              <a:rPr lang="en-US" sz="1400" i="1" smtClean="0">
                <a:solidFill>
                  <a:schemeClr val="bg2"/>
                </a:solidFill>
              </a:rPr>
              <a:t>The Chronicle of Higher Education</a:t>
            </a:r>
            <a:r>
              <a:rPr lang="en-US" sz="1400" smtClean="0">
                <a:solidFill>
                  <a:schemeClr val="bg2"/>
                </a:solidFill>
              </a:rPr>
              <a:t>, 4/6/07</a:t>
            </a:r>
            <a:r>
              <a:rPr lang="en-US" sz="1400" smtClean="0"/>
              <a:t> </a:t>
            </a:r>
          </a:p>
          <a:p>
            <a:pPr eaLnBrk="1" hangingPunct="1">
              <a:lnSpc>
                <a:spcPct val="90000"/>
              </a:lnSpc>
              <a:spcBef>
                <a:spcPts val="600"/>
              </a:spcBef>
            </a:pPr>
            <a:r>
              <a:rPr lang="en-US" sz="1400" smtClean="0"/>
              <a:t>After Thomas Matrkas engineering thesis was rejected by his advisor at Ohio University, he went to the library to find out why. He found …</a:t>
            </a:r>
          </a:p>
          <a:p>
            <a:pPr marL="228600" lvl="1" indent="-228600" eaLnBrk="1" hangingPunct="1">
              <a:lnSpc>
                <a:spcPct val="90000"/>
              </a:lnSpc>
              <a:spcBef>
                <a:spcPts val="600"/>
              </a:spcBef>
              <a:buFontTx/>
              <a:buChar char="•"/>
            </a:pPr>
            <a:r>
              <a:rPr lang="en-US" sz="1400" smtClean="0"/>
              <a:t>1 thesis with more than 50 plagiarized pages</a:t>
            </a:r>
          </a:p>
          <a:p>
            <a:pPr marL="228600" lvl="1" indent="-228600" eaLnBrk="1" hangingPunct="1">
              <a:lnSpc>
                <a:spcPct val="90000"/>
              </a:lnSpc>
              <a:spcBef>
                <a:spcPts val="600"/>
              </a:spcBef>
              <a:buFontTx/>
              <a:buChar char="•"/>
            </a:pPr>
            <a:r>
              <a:rPr lang="en-US" sz="1400" smtClean="0"/>
              <a:t>1 thesis with 14 pages copied verbatim (including typos) </a:t>
            </a:r>
          </a:p>
          <a:p>
            <a:pPr marL="228600" lvl="1" indent="-228600" eaLnBrk="1" hangingPunct="1">
              <a:lnSpc>
                <a:spcPct val="90000"/>
              </a:lnSpc>
              <a:spcBef>
                <a:spcPts val="600"/>
              </a:spcBef>
              <a:buFontTx/>
              <a:buChar char="•"/>
            </a:pPr>
            <a:r>
              <a:rPr lang="en-US" sz="1400" smtClean="0"/>
              <a:t>55 theses with possible plagiarism</a:t>
            </a:r>
          </a:p>
          <a:p>
            <a:pPr eaLnBrk="1" hangingPunct="1">
              <a:lnSpc>
                <a:spcPct val="90000"/>
              </a:lnSpc>
              <a:spcBef>
                <a:spcPts val="600"/>
              </a:spcBef>
            </a:pPr>
            <a:r>
              <a:rPr lang="en-US" sz="1400" smtClean="0"/>
              <a:t>Outcomes: 1 degree revoked, 12 theses recommended for rewriting, 5 cases cleared, 22 cases determined to warrant no investigation, 16 cases awaiting hearing</a:t>
            </a:r>
          </a:p>
          <a:p>
            <a:pPr eaLnBrk="1" hangingPunct="1">
              <a:lnSpc>
                <a:spcPct val="90000"/>
              </a:lnSpc>
              <a:spcBef>
                <a:spcPts val="600"/>
              </a:spcBef>
            </a:pPr>
            <a:endParaRPr lang="en-US" sz="1400" smtClean="0"/>
          </a:p>
          <a:p>
            <a:pPr eaLnBrk="1" hangingPunct="1">
              <a:lnSpc>
                <a:spcPct val="90000"/>
              </a:lnSpc>
              <a:spcBef>
                <a:spcPts val="600"/>
              </a:spcBef>
            </a:pPr>
            <a:r>
              <a:rPr lang="en-US" sz="1400" b="1" smtClean="0">
                <a:solidFill>
                  <a:schemeClr val="bg2"/>
                </a:solidFill>
              </a:rPr>
              <a:t>Wasley, P., Review Blasts Professors for Plagiarism by Graduate Students </a:t>
            </a:r>
            <a:br>
              <a:rPr lang="en-US" sz="1400" b="1" smtClean="0">
                <a:solidFill>
                  <a:schemeClr val="bg2"/>
                </a:solidFill>
              </a:rPr>
            </a:br>
            <a:r>
              <a:rPr lang="en-US" sz="1400" i="1" smtClean="0">
                <a:solidFill>
                  <a:schemeClr val="bg2"/>
                </a:solidFill>
              </a:rPr>
              <a:t>The Chronicle of Higher Education</a:t>
            </a:r>
            <a:r>
              <a:rPr lang="en-US" sz="1400" smtClean="0">
                <a:solidFill>
                  <a:schemeClr val="bg2"/>
                </a:solidFill>
              </a:rPr>
              <a:t>, 6/16/07</a:t>
            </a:r>
            <a:endParaRPr lang="en-US" sz="1400" smtClean="0"/>
          </a:p>
          <a:p>
            <a:pPr eaLnBrk="1" hangingPunct="1">
              <a:lnSpc>
                <a:spcPct val="90000"/>
              </a:lnSpc>
              <a:spcBef>
                <a:spcPts val="600"/>
              </a:spcBef>
            </a:pPr>
            <a:r>
              <a:rPr lang="en-US" sz="1400" smtClean="0"/>
              <a:t>More outcomes … the hearing panel recommended</a:t>
            </a:r>
          </a:p>
          <a:p>
            <a:pPr marL="228600" lvl="1" indent="-228600" eaLnBrk="1" hangingPunct="1">
              <a:lnSpc>
                <a:spcPct val="90000"/>
              </a:lnSpc>
              <a:spcBef>
                <a:spcPts val="600"/>
              </a:spcBef>
              <a:buFontTx/>
              <a:buChar char="•"/>
            </a:pPr>
            <a:r>
              <a:rPr lang="en-US" sz="1400" smtClean="0"/>
              <a:t>Dismissal of the department chairperson</a:t>
            </a:r>
          </a:p>
          <a:p>
            <a:pPr marL="228600" lvl="1" indent="-228600" eaLnBrk="1" hangingPunct="1">
              <a:lnSpc>
                <a:spcPct val="90000"/>
              </a:lnSpc>
              <a:spcBef>
                <a:spcPts val="600"/>
              </a:spcBef>
              <a:buFontTx/>
              <a:buChar char="•"/>
            </a:pPr>
            <a:r>
              <a:rPr lang="en-US" sz="1400" smtClean="0"/>
              <a:t>Dismissal of a faculty member who approved 11 plagiarized theses</a:t>
            </a:r>
          </a:p>
          <a:p>
            <a:pPr marL="228600" lvl="1" indent="-228600" eaLnBrk="1" hangingPunct="1">
              <a:lnSpc>
                <a:spcPct val="90000"/>
              </a:lnSpc>
              <a:spcBef>
                <a:spcPts val="600"/>
              </a:spcBef>
              <a:buFontTx/>
              <a:buChar char="•"/>
            </a:pPr>
            <a:r>
              <a:rPr lang="en-US" sz="1400" smtClean="0"/>
              <a:t>Two-year probation for a third professor who was involved in 5 cases</a:t>
            </a:r>
            <a:endParaRPr lang="en-US" sz="1400" smtClean="0">
              <a:solidFill>
                <a:schemeClr val="bg2"/>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D3B39D5-6AE2-4B52-8CB4-8A7D2E7EC967}" type="slidenum">
              <a:rPr lang="en-US" smtClean="0"/>
              <a:pPr/>
              <a:t>19</a:t>
            </a:fld>
            <a:endParaRPr lang="en-US" smtClean="0"/>
          </a:p>
        </p:txBody>
      </p:sp>
      <p:sp>
        <p:nvSpPr>
          <p:cNvPr id="49155" name="Rectangle 2"/>
          <p:cNvSpPr>
            <a:spLocks noChangeArrowheads="1" noTextEdit="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ln>
        </p:spPr>
        <p:txBody>
          <a:bodyPr/>
          <a:lstStyle/>
          <a:p>
            <a:pPr marL="228600" indent="-228600" eaLnBrk="1" hangingPunct="1"/>
            <a:r>
              <a:rPr lang="en-US" sz="1400" smtClean="0"/>
              <a:t>Data from MSU Research Integrity Officer, 10/8/07</a:t>
            </a:r>
          </a:p>
          <a:p>
            <a:pPr marL="228600" indent="-228600" eaLnBrk="1" hangingPunct="1"/>
            <a:endParaRPr lang="en-US" sz="1400" smtClean="0"/>
          </a:p>
          <a:p>
            <a:pPr marL="228600" indent="-228600" eaLnBrk="1" hangingPunct="1"/>
            <a:r>
              <a:rPr lang="en-US" sz="1400" smtClean="0"/>
              <a:t>About plagiarism at MSU:</a:t>
            </a:r>
          </a:p>
          <a:p>
            <a:pPr marL="228600" lvl="1" indent="-228600" eaLnBrk="1" hangingPunct="1">
              <a:buFontTx/>
              <a:buChar char="•"/>
            </a:pPr>
            <a:r>
              <a:rPr lang="en-US" sz="1400" smtClean="0"/>
              <a:t>Most frequent alleged misconduct</a:t>
            </a:r>
          </a:p>
          <a:p>
            <a:pPr marL="228600" lvl="1" indent="-228600" eaLnBrk="1" hangingPunct="1">
              <a:buFontTx/>
              <a:buChar char="•"/>
            </a:pPr>
            <a:r>
              <a:rPr lang="en-US" sz="1400" smtClean="0"/>
              <a:t>Data probably reflect tip of the iceberg</a:t>
            </a:r>
          </a:p>
          <a:p>
            <a:pPr marL="228600" lvl="1" indent="-228600" eaLnBrk="1" hangingPunct="1">
              <a:buFontTx/>
              <a:buChar char="•"/>
            </a:pPr>
            <a:r>
              <a:rPr lang="en-US" sz="1400" smtClean="0"/>
              <a:t>Affects faculty and grad students</a:t>
            </a:r>
          </a:p>
          <a:p>
            <a:pPr marL="228600" indent="-228600" eaLnBrk="1" hangingPunct="1"/>
            <a:endParaRPr lang="en-US" sz="1400" smtClean="0"/>
          </a:p>
          <a:p>
            <a:pPr marL="228600" indent="-228600" eaLnBrk="1" hangingPunct="1">
              <a:lnSpc>
                <a:spcPct val="90000"/>
              </a:lnSpc>
              <a:spcBef>
                <a:spcPts val="600"/>
              </a:spcBef>
            </a:pPr>
            <a:r>
              <a:rPr lang="en-US" sz="1400" smtClean="0"/>
              <a:t>October 8, 2007</a:t>
            </a:r>
          </a:p>
          <a:p>
            <a:pPr marL="228600" indent="-228600" eaLnBrk="1" hangingPunct="1">
              <a:lnSpc>
                <a:spcPct val="90000"/>
              </a:lnSpc>
              <a:spcBef>
                <a:spcPts val="600"/>
              </a:spcBef>
            </a:pPr>
            <a:r>
              <a:rPr lang="en-US" sz="1400" smtClean="0"/>
              <a:t>Report to The University Graduate Council</a:t>
            </a:r>
          </a:p>
          <a:p>
            <a:pPr marL="228600" indent="-228600" eaLnBrk="1" hangingPunct="1">
              <a:lnSpc>
                <a:spcPct val="90000"/>
              </a:lnSpc>
              <a:spcBef>
                <a:spcPts val="600"/>
              </a:spcBef>
            </a:pPr>
            <a:r>
              <a:rPr lang="en-US" sz="1400" smtClean="0"/>
              <a:t>The University Intellectual Integrity Officer</a:t>
            </a:r>
          </a:p>
          <a:p>
            <a:pPr marL="228600" indent="-228600" eaLnBrk="1" hangingPunct="1">
              <a:lnSpc>
                <a:spcPct val="90000"/>
              </a:lnSpc>
              <a:spcBef>
                <a:spcPts val="600"/>
              </a:spcBef>
            </a:pPr>
            <a:r>
              <a:rPr lang="en-US" sz="1400" smtClean="0"/>
              <a:t>Office of the President</a:t>
            </a:r>
          </a:p>
          <a:p>
            <a:pPr marL="228600" indent="-228600" eaLnBrk="1" hangingPunct="1">
              <a:lnSpc>
                <a:spcPct val="90000"/>
              </a:lnSpc>
              <a:spcBef>
                <a:spcPts val="600"/>
              </a:spcBef>
            </a:pPr>
            <a:r>
              <a:rPr lang="en-US" sz="1400" smtClean="0"/>
              <a:t>Michigan State University</a:t>
            </a:r>
          </a:p>
          <a:p>
            <a:pPr marL="228600" indent="-228600" eaLnBrk="1" hangingPunct="1">
              <a:lnSpc>
                <a:spcPct val="90000"/>
              </a:lnSpc>
              <a:spcBef>
                <a:spcPts val="600"/>
              </a:spcBef>
            </a:pPr>
            <a:r>
              <a:rPr lang="en-US" sz="1400" smtClean="0"/>
              <a:t>September 1, 2006 – August 31, 2007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D35001E6-3AB3-464C-A1AA-369A5616DA31}"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28048C2-77CB-4D23-A2B1-A167CB82E82A}" type="slidenum">
              <a:rPr lang="en-US" smtClean="0"/>
              <a:pPr/>
              <a:t>20</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z="1400" u="sng" smtClean="0"/>
              <a:t>Clipart Source</a:t>
            </a:r>
            <a:r>
              <a:rPr lang="en-US" sz="1400" smtClean="0"/>
              <a:t>:</a:t>
            </a:r>
          </a:p>
          <a:p>
            <a:pPr eaLnBrk="1" hangingPunct="1"/>
            <a:r>
              <a:rPr lang="en-US" sz="1400" smtClean="0"/>
              <a:t>http://office.microsoft.com/en-us/clipart/results.aspx?qu=detective&amp;sc=20#60</a:t>
            </a:r>
          </a:p>
          <a:p>
            <a:pPr eaLnBrk="1" hangingPunct="1"/>
            <a:endParaRPr lang="en-US" sz="1400" smtClean="0"/>
          </a:p>
          <a:p>
            <a:pPr eaLnBrk="1" hangingPunct="1"/>
            <a:r>
              <a:rPr lang="en-US" sz="1400" u="sng" smtClean="0"/>
              <a:t>Harris, 2004, citation</a:t>
            </a:r>
            <a:r>
              <a:rPr lang="en-US" sz="1400" smtClean="0"/>
              <a:t>:</a:t>
            </a:r>
            <a:br>
              <a:rPr lang="en-US" sz="1400" smtClean="0"/>
            </a:br>
            <a:r>
              <a:rPr lang="en-US" sz="1400" smtClean="0"/>
              <a:t>Harris, R. (2004). </a:t>
            </a:r>
            <a:r>
              <a:rPr lang="en-US" sz="1400" i="1" smtClean="0"/>
              <a:t>Anti-Plagiarism Strategies for Research Papers</a:t>
            </a:r>
            <a:r>
              <a:rPr lang="en-US" sz="1400" smtClean="0"/>
              <a:t>, retrieved on 8/20/08 from http://www.virtualsalt.com/antiplag.htm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60FC1A0-1B4D-44D0-9D8A-5872638424BB}" type="slidenum">
              <a:rPr lang="en-US" smtClean="0"/>
              <a:pPr/>
              <a:t>21</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z="1400" u="sng" smtClean="0"/>
              <a:t>Clipart Source</a:t>
            </a:r>
            <a:r>
              <a:rPr lang="en-US" sz="1400" smtClean="0"/>
              <a:t>:</a:t>
            </a:r>
          </a:p>
          <a:p>
            <a:pPr eaLnBrk="1" hangingPunct="1"/>
            <a:r>
              <a:rPr lang="en-US" sz="1400" smtClean="0"/>
              <a:t>http://www.fotosearch.com/clip-art/angel_6.html</a:t>
            </a:r>
          </a:p>
          <a:p>
            <a:pPr eaLnBrk="1" hangingPunct="1"/>
            <a:endParaRPr lang="en-US" sz="1400" smtClean="0"/>
          </a:p>
          <a:p>
            <a:pPr eaLnBrk="1" hangingPunct="1"/>
            <a:r>
              <a:rPr lang="en-US" sz="1400" smtClean="0"/>
              <a:t>One rule of thumb indicates that facts found in at least six different sources are common knowledge.</a:t>
            </a:r>
          </a:p>
          <a:p>
            <a:pPr eaLnBrk="1" hangingPunct="1"/>
            <a:endParaRPr lang="en-US" sz="1400" smtClean="0"/>
          </a:p>
          <a:p>
            <a:pPr eaLnBrk="1" hangingPunct="1"/>
            <a:r>
              <a:rPr lang="en-US" sz="1400" smtClean="0"/>
              <a:t>When in doubt either provide a reference citation, check with an expert, or both.</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B0274C6-3D31-4B90-9BD3-FF060232D953}" type="slidenum">
              <a:rPr lang="en-US" smtClean="0"/>
              <a:pPr/>
              <a:t>22</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z="1400" u="sng" smtClean="0"/>
              <a:t>Clipart source</a:t>
            </a:r>
            <a:r>
              <a:rPr lang="en-US" sz="1400" smtClean="0"/>
              <a:t>:</a:t>
            </a:r>
          </a:p>
          <a:p>
            <a:pPr eaLnBrk="1" hangingPunct="1"/>
            <a:r>
              <a:rPr lang="en-US" sz="1400" smtClean="0"/>
              <a:t>http://www.worldofmonopoly.com/uk/glasgow/2008/deeds/cornerjail.gif</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9C17A55-B228-458E-B860-81453C0C6F19}" type="slidenum">
              <a:rPr lang="en-US" smtClean="0"/>
              <a:pPr/>
              <a:t>23</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9A3DA34-B91B-4EE7-93BE-6259EEB9E0B2}" type="slidenum">
              <a:rPr lang="en-US" smtClean="0"/>
              <a:pPr/>
              <a:t>24</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CC670D4-6327-47FE-ABD9-B459605CA227}" type="slidenum">
              <a:rPr lang="en-US" smtClean="0"/>
              <a:pPr/>
              <a:t>25</a:t>
            </a:fld>
            <a:endParaRPr lang="en-US" smtClean="0"/>
          </a:p>
        </p:txBody>
      </p:sp>
      <p:sp>
        <p:nvSpPr>
          <p:cNvPr id="55299"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ln/>
        </p:spPr>
        <p:txBody>
          <a:bodyPr/>
          <a:lstStyle/>
          <a:p>
            <a:pPr marL="228600" indent="-228600" eaLnBrk="1" hangingPunct="1">
              <a:spcBef>
                <a:spcPts val="600"/>
              </a:spcBef>
              <a:spcAft>
                <a:spcPts val="0"/>
              </a:spcAft>
              <a:buFont typeface="Arial" pitchFamily="34" charset="0"/>
              <a:buChar char="•"/>
              <a:defRPr/>
            </a:pPr>
            <a:r>
              <a:rPr lang="en-US" sz="1400" dirty="0" smtClean="0"/>
              <a:t>Avoiding plagiarism, self-plagiarism, and other questionable writing practices: A guide to ethical writing (</a:t>
            </a:r>
            <a:r>
              <a:rPr lang="en-US" sz="1400" dirty="0" err="1" smtClean="0"/>
              <a:t>Miquel</a:t>
            </a:r>
            <a:r>
              <a:rPr lang="en-US" sz="1400" dirty="0" smtClean="0"/>
              <a:t> </a:t>
            </a:r>
            <a:r>
              <a:rPr lang="en-US" sz="1400" dirty="0" err="1" smtClean="0"/>
              <a:t>Roig</a:t>
            </a:r>
            <a:r>
              <a:rPr lang="en-US" sz="1400" dirty="0" smtClean="0"/>
              <a:t> at St. Johns University</a:t>
            </a:r>
            <a:br>
              <a:rPr lang="en-US" sz="1400" dirty="0" smtClean="0"/>
            </a:br>
            <a:r>
              <a:rPr lang="en-US" sz="1400" dirty="0" smtClean="0">
                <a:hlinkClick r:id="rId3"/>
              </a:rPr>
              <a:t>http://facpub.stjohns.edu/~roigm/plagiarism/Index.html</a:t>
            </a:r>
            <a:endParaRPr lang="en-US" sz="1400" dirty="0" smtClean="0"/>
          </a:p>
          <a:p>
            <a:pPr marL="228600" indent="-228600" eaLnBrk="1" hangingPunct="1">
              <a:spcBef>
                <a:spcPts val="600"/>
              </a:spcBef>
              <a:spcAft>
                <a:spcPts val="0"/>
              </a:spcAft>
              <a:buFont typeface="Arial" pitchFamily="34" charset="0"/>
              <a:buChar char="•"/>
              <a:defRPr/>
            </a:pPr>
            <a:r>
              <a:rPr lang="en-US" sz="1400" dirty="0" smtClean="0"/>
              <a:t>Plagiarism and how to avoid it</a:t>
            </a:r>
            <a:br>
              <a:rPr lang="en-US" sz="1400" dirty="0" smtClean="0"/>
            </a:br>
            <a:r>
              <a:rPr lang="en-US" sz="1400" dirty="0" smtClean="0">
                <a:hlinkClick r:id="rId4"/>
              </a:rPr>
              <a:t>http://ec.hku.hk/plagiarism/</a:t>
            </a:r>
            <a:r>
              <a:rPr lang="en-US" sz="1400" dirty="0" smtClean="0"/>
              <a:t> </a:t>
            </a:r>
          </a:p>
          <a:p>
            <a:pPr marL="228600" indent="-228600" eaLnBrk="1" hangingPunct="1">
              <a:spcBef>
                <a:spcPts val="600"/>
              </a:spcBef>
              <a:spcAft>
                <a:spcPts val="0"/>
              </a:spcAft>
              <a:buFont typeface="Arial" pitchFamily="34" charset="0"/>
              <a:buChar char="•"/>
              <a:defRPr/>
            </a:pPr>
            <a:r>
              <a:rPr lang="en-US" sz="1400" dirty="0" smtClean="0"/>
              <a:t>Avoiding plagiarism (OWL at Purdue)</a:t>
            </a:r>
            <a:br>
              <a:rPr lang="en-US" sz="1400" dirty="0" smtClean="0"/>
            </a:br>
            <a:r>
              <a:rPr lang="en-US" sz="1400" dirty="0" smtClean="0">
                <a:hlinkClick r:id="rId5"/>
              </a:rPr>
              <a:t>http://owl.english.purdue.edu/owl/resource/589/01/</a:t>
            </a:r>
            <a:endParaRPr lang="en-US" sz="1400" dirty="0" smtClean="0"/>
          </a:p>
          <a:p>
            <a:pPr marL="228600" indent="-228600" eaLnBrk="1" hangingPunct="1">
              <a:spcBef>
                <a:spcPts val="600"/>
              </a:spcBef>
              <a:spcAft>
                <a:spcPts val="0"/>
              </a:spcAft>
              <a:buFont typeface="Arial" pitchFamily="34" charset="0"/>
              <a:buChar char="•"/>
              <a:defRPr/>
            </a:pPr>
            <a:r>
              <a:rPr lang="en-US" sz="1400" dirty="0" smtClean="0"/>
              <a:t>Plagiarism.org</a:t>
            </a:r>
            <a:br>
              <a:rPr lang="en-US" sz="1400" dirty="0" smtClean="0"/>
            </a:br>
            <a:r>
              <a:rPr lang="en-US" sz="1400" dirty="0" smtClean="0">
                <a:hlinkClick r:id="rId6"/>
              </a:rPr>
              <a:t>http://www.plagiarism.org</a:t>
            </a:r>
            <a:r>
              <a:rPr lang="en-US" sz="1400" dirty="0" smtClean="0"/>
              <a:t> </a:t>
            </a:r>
          </a:p>
          <a:p>
            <a:pPr marL="228600" indent="-228600" eaLnBrk="1" hangingPunct="1">
              <a:spcBef>
                <a:spcPts val="600"/>
              </a:spcBef>
              <a:spcAft>
                <a:spcPts val="0"/>
              </a:spcAft>
              <a:buFont typeface="Arial" pitchFamily="34" charset="0"/>
              <a:buChar char="•"/>
              <a:defRPr/>
            </a:pPr>
            <a:r>
              <a:rPr lang="en-US" sz="1400" dirty="0" smtClean="0"/>
              <a:t>How to recognize plagiarism (School of Education at Indiana University)</a:t>
            </a:r>
            <a:br>
              <a:rPr lang="en-US" sz="1400" dirty="0" smtClean="0"/>
            </a:br>
            <a:r>
              <a:rPr lang="en-US" sz="1400" dirty="0" smtClean="0">
                <a:hlinkClick r:id="rId7"/>
              </a:rPr>
              <a:t>http://www.indiana.edu/~istd/examples.html</a:t>
            </a:r>
            <a:r>
              <a:rPr lang="en-US" sz="1400" dirty="0" smtClean="0"/>
              <a:t> </a:t>
            </a:r>
          </a:p>
          <a:p>
            <a:pPr marL="228600" indent="-228600" eaLnBrk="1" hangingPunct="1">
              <a:spcBef>
                <a:spcPts val="600"/>
              </a:spcBef>
              <a:spcAft>
                <a:spcPts val="0"/>
              </a:spcAft>
              <a:buFont typeface="Arial" pitchFamily="34" charset="0"/>
              <a:buChar char="•"/>
              <a:defRPr/>
            </a:pPr>
            <a:r>
              <a:rPr lang="en-US" sz="1400" dirty="0" smtClean="0"/>
              <a:t>Defining and avoiding plagiarism (Council of Writing Program Administrators)</a:t>
            </a:r>
            <a:br>
              <a:rPr lang="en-US" sz="1400" dirty="0" smtClean="0"/>
            </a:br>
            <a:r>
              <a:rPr lang="en-US" sz="1400" dirty="0" smtClean="0">
                <a:hlinkClick r:id="rId8"/>
              </a:rPr>
              <a:t>http://www.wpacouncil.org/node/9</a:t>
            </a:r>
            <a:r>
              <a:rPr lang="en-US" sz="1400" dirty="0" smtClean="0"/>
              <a:t> </a:t>
            </a:r>
          </a:p>
          <a:p>
            <a:pPr eaLnBrk="1" hangingPunct="1">
              <a:defRPr/>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0D4CA6D0-F455-4C46-8FDF-2B038943111E}" type="slidenum">
              <a:rPr lang="en-US" smtClean="0"/>
              <a:pPr/>
              <a:t>26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sz="1400" u="sng" smtClean="0"/>
              <a:t>Source</a:t>
            </a:r>
            <a:r>
              <a:rPr lang="en-US" sz="1400" smtClean="0"/>
              <a:t>: </a:t>
            </a:r>
            <a:br>
              <a:rPr lang="en-US" sz="1400" smtClean="0"/>
            </a:br>
            <a:r>
              <a:rPr lang="en-US" sz="1400" smtClean="0"/>
              <a:t>MSU’s </a:t>
            </a:r>
            <a:r>
              <a:rPr lang="en-US" sz="1400" i="1" smtClean="0"/>
              <a:t>Procedures Concerning Allegations of Misconduct  in Research and Creative Activities</a:t>
            </a:r>
            <a:br>
              <a:rPr lang="en-US" sz="1400" i="1" smtClean="0"/>
            </a:br>
            <a:r>
              <a:rPr lang="en-US" sz="1400" smtClean="0">
                <a:hlinkClick r:id="rId3"/>
              </a:rPr>
              <a:t>http://rio.msu.edu/June_2009_Procedures.pdf</a:t>
            </a:r>
            <a:endParaRPr lang="en-US" sz="1400" smtClean="0"/>
          </a:p>
          <a:p>
            <a:endParaRPr lang="en-US" smtClean="0"/>
          </a:p>
        </p:txBody>
      </p:sp>
      <p:sp>
        <p:nvSpPr>
          <p:cNvPr id="32772" name="Slide Number Placeholder 3"/>
          <p:cNvSpPr>
            <a:spLocks noGrp="1"/>
          </p:cNvSpPr>
          <p:nvPr>
            <p:ph type="sldNum" sz="quarter" idx="5"/>
          </p:nvPr>
        </p:nvSpPr>
        <p:spPr>
          <a:noFill/>
        </p:spPr>
        <p:txBody>
          <a:bodyPr/>
          <a:lstStyle/>
          <a:p>
            <a:fld id="{CC18C4D7-39A8-4E9F-922E-723451123020}"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EDC92EBD-0BBA-4271-B15C-EA6855DA479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r>
              <a:rPr lang="en-US" sz="1400" u="sng" smtClean="0"/>
              <a:t>Clip art source</a:t>
            </a:r>
            <a:r>
              <a:rPr lang="en-US" sz="1400" smtClean="0"/>
              <a:t>: </a:t>
            </a:r>
          </a:p>
          <a:p>
            <a:pPr eaLnBrk="1" hangingPunct="1"/>
            <a:r>
              <a:rPr lang="en-US" sz="1400" smtClean="0"/>
              <a:t>http://www.fotosearch.com/clip-art/stealing.html</a:t>
            </a:r>
          </a:p>
          <a:p>
            <a:endParaRPr lang="en-US" smtClean="0"/>
          </a:p>
        </p:txBody>
      </p:sp>
      <p:sp>
        <p:nvSpPr>
          <p:cNvPr id="34820" name="Slide Number Placeholder 3"/>
          <p:cNvSpPr>
            <a:spLocks noGrp="1"/>
          </p:cNvSpPr>
          <p:nvPr>
            <p:ph type="sldNum" sz="quarter" idx="5"/>
          </p:nvPr>
        </p:nvSpPr>
        <p:spPr>
          <a:noFill/>
        </p:spPr>
        <p:txBody>
          <a:bodyPr/>
          <a:lstStyle/>
          <a:p>
            <a:fld id="{E001FD05-AF7C-4503-8715-CDEC88F3C4D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72A8A33-17C0-4B50-8038-FB1840F9778C}" type="slidenum">
              <a:rPr lang="en-US" smtClean="0"/>
              <a:pPr/>
              <a:t>6</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5702BB0-8637-419A-995C-A7DAF38BCD18}" type="slidenum">
              <a:rPr lang="en-US" smtClean="0"/>
              <a:pPr/>
              <a:t>7</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19DA2509-C838-434A-B5D7-B2B33011314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101DEAD4-265F-4DB3-9953-D87EE4D1D38A}"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p:spPr>
          <p:txBody>
            <a:bodyPr wrap="none" anchor="ctr"/>
            <a:lstStyle/>
            <a:p>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p:spPr>
          <p:txBody>
            <a:bodyPr wrap="none" anchor="ctr"/>
            <a:lstStyle/>
            <a:p>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p:spPr>
          <p:txBody>
            <a:bodyPr wrap="none" anchor="ctr"/>
            <a:lstStyle/>
            <a:p>
              <a:endParaRPr lang="en-US"/>
            </a:p>
          </p:txBody>
        </p:sp>
      </p:grpSp>
      <p:sp>
        <p:nvSpPr>
          <p:cNvPr id="2048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048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F183F0CB-E565-4112-B3A0-5CAF47489C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FCE7C2-18E8-42ED-B28F-07D5A5B2A91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395DF6-32EB-4123-AEAC-D477700FCB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CC4A9E-7BB4-4BC1-B3E3-B17A22F5138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0B3B2-6F08-4B33-804B-8BB7AFD725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50AD2B-526A-4358-95A0-B6BB2733A4F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8ED9E5-1AE5-4F98-96A3-9D7061A0E5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23C439-AB33-443E-A9AD-292015A7B7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1E69B4E-2853-445B-AD21-A84C008885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0802A8-E8CD-4C5C-9B40-2B761E752B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E35FC3-6132-4957-B994-AC6B918FFB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F7D510-8659-43BB-B85C-8B93D3A732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ABBBE2-CD70-4051-B44F-BA589D97D9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194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1946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CC58C45-93C4-4A7C-B828-BB8BF1FE43B6}" type="slidenum">
              <a:rPr lang="en-US"/>
              <a:pPr>
                <a:defRPr/>
              </a:pPr>
              <a:t>‹#›</a:t>
            </a:fld>
            <a:endParaRPr lang="en-US"/>
          </a:p>
        </p:txBody>
      </p:sp>
      <p:sp>
        <p:nvSpPr>
          <p:cNvPr id="1031" name="Rectangle 7"/>
          <p:cNvSpPr>
            <a:spLocks noChangeArrowheads="1"/>
          </p:cNvSpPr>
          <p:nvPr/>
        </p:nvSpPr>
        <p:spPr bwMode="auto">
          <a:xfrm>
            <a:off x="0" y="0"/>
            <a:ext cx="228600" cy="2286000"/>
          </a:xfrm>
          <a:prstGeom prst="rect">
            <a:avLst/>
          </a:prstGeom>
          <a:solidFill>
            <a:schemeClr val="bg2"/>
          </a:solidFill>
          <a:ln w="9525">
            <a:noFill/>
            <a:miter lim="800000"/>
            <a:headEnd/>
            <a:tailEnd/>
          </a:ln>
        </p:spPr>
        <p:txBody>
          <a:bodyPr wrap="none" anchor="ctr"/>
          <a:lstStyle/>
          <a:p>
            <a:pPr algn="ctr" eaLnBrk="1" hangingPunct="1"/>
            <a:endParaRPr lang="en-US" sz="2400">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p:spPr>
        <p:txBody>
          <a:bodyPr/>
          <a:lstStyle/>
          <a:p>
            <a:endParaRPr lang="en-US"/>
          </a:p>
        </p:txBody>
      </p:sp>
      <p:sp>
        <p:nvSpPr>
          <p:cNvPr id="103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p:spPr>
        <p:txBody>
          <a:bodyPr wrap="none" anchor="ctr"/>
          <a:lstStyle/>
          <a:p>
            <a:pPr algn="ctr" eaLnBrk="1" hangingPunct="1"/>
            <a:endParaRPr lang="en-US" sz="2400">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p:spPr>
        <p:txBody>
          <a:bodyPr wrap="none" anchor="ctr"/>
          <a:lstStyle/>
          <a:p>
            <a:pPr algn="ctr" eaLnBrk="1" hangingPunct="1"/>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60"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hyperlink" Target="http://rio.msu.edu/June_2009_Procedure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hyperlink" Target="http://grad.msu.edu/researchintegrity/resources" TargetMode="External"/><Relationship Id="rId5" Type="http://schemas.openxmlformats.org/officeDocument/2006/relationships/hyperlink" Target="http://grad.msu.edu/researchintegrity/docs/ri05.pdf" TargetMode="External"/><Relationship Id="rId4" Type="http://schemas.openxmlformats.org/officeDocument/2006/relationships/hyperlink" Target="http://rio.msu.edu/June_2009_Procedures.pdf"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hyperlink" Target="https://www.msu.edu/unit/ombud/" TargetMode="External"/><Relationship Id="rId5" Type="http://schemas.openxmlformats.org/officeDocument/2006/relationships/hyperlink" Target="http://grad.msu.edu/" TargetMode="External"/><Relationship Id="rId4" Type="http://schemas.openxmlformats.org/officeDocument/2006/relationships/hyperlink" Target="http://www.rio.msu.edu/"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ori.dhhs.gov/education/products/rcr_misconduct.shtm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rio.msu.edu/June_2009_Procedure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685800"/>
            <a:ext cx="8610600" cy="2127250"/>
          </a:xfrm>
        </p:spPr>
        <p:txBody>
          <a:bodyPr/>
          <a:lstStyle/>
          <a:p>
            <a:pPr eaLnBrk="1" hangingPunct="1"/>
            <a:r>
              <a:rPr lang="en-US" sz="7200" b="1" smtClean="0"/>
              <a:t>Plagiarism</a:t>
            </a:r>
          </a:p>
        </p:txBody>
      </p:sp>
      <p:sp>
        <p:nvSpPr>
          <p:cNvPr id="3075" name="Rectangle 3"/>
          <p:cNvSpPr>
            <a:spLocks noGrp="1" noChangeArrowheads="1"/>
          </p:cNvSpPr>
          <p:nvPr>
            <p:ph type="subTitle" idx="1"/>
          </p:nvPr>
        </p:nvSpPr>
        <p:spPr>
          <a:xfrm>
            <a:off x="1219200" y="3581400"/>
            <a:ext cx="6553200" cy="1898650"/>
          </a:xfrm>
        </p:spPr>
        <p:txBody>
          <a:bodyPr/>
          <a:lstStyle/>
          <a:p>
            <a:pPr eaLnBrk="1" hangingPunct="1">
              <a:spcAft>
                <a:spcPct val="10000"/>
              </a:spcAft>
            </a:pPr>
            <a:r>
              <a:rPr lang="en-US" sz="3200" smtClean="0">
                <a:latin typeface="Arial" charset="0"/>
                <a:cs typeface="Arial" charset="0"/>
              </a:rPr>
              <a:t>Gail M. Dummer</a:t>
            </a:r>
          </a:p>
          <a:p>
            <a:pPr eaLnBrk="1" hangingPunct="1">
              <a:spcAft>
                <a:spcPct val="10000"/>
              </a:spcAft>
            </a:pPr>
            <a:r>
              <a:rPr lang="en-US" sz="3200" smtClean="0">
                <a:latin typeface="Arial" charset="0"/>
                <a:cs typeface="Arial" charset="0"/>
              </a:rPr>
              <a:t>Professor Emeritus</a:t>
            </a:r>
            <a:br>
              <a:rPr lang="en-US" sz="3200" smtClean="0">
                <a:latin typeface="Arial" charset="0"/>
                <a:cs typeface="Arial" charset="0"/>
              </a:rPr>
            </a:br>
            <a:r>
              <a:rPr lang="en-US" sz="3200" smtClean="0">
                <a:latin typeface="Arial" charset="0"/>
                <a:cs typeface="Arial" charset="0"/>
              </a:rPr>
              <a:t>Department of Kinesiology</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t>#1 - Is This Plagiarism?</a:t>
            </a:r>
          </a:p>
        </p:txBody>
      </p:sp>
      <p:sp>
        <p:nvSpPr>
          <p:cNvPr id="12291" name="TextBox 6"/>
          <p:cNvSpPr txBox="1">
            <a:spLocks noChangeArrowheads="1"/>
          </p:cNvSpPr>
          <p:nvPr/>
        </p:nvSpPr>
        <p:spPr bwMode="auto">
          <a:xfrm>
            <a:off x="3276600" y="1828800"/>
            <a:ext cx="5410200" cy="3540125"/>
          </a:xfrm>
          <a:prstGeom prst="rect">
            <a:avLst/>
          </a:prstGeom>
          <a:noFill/>
          <a:ln w="9525">
            <a:noFill/>
            <a:miter lim="800000"/>
            <a:headEnd/>
            <a:tailEnd/>
          </a:ln>
        </p:spPr>
        <p:txBody>
          <a:bodyPr>
            <a:spAutoFit/>
          </a:bodyPr>
          <a:lstStyle/>
          <a:p>
            <a:r>
              <a:rPr lang="en-US" sz="3200">
                <a:latin typeface="Arial" charset="0"/>
                <a:cs typeface="Arial" charset="0"/>
              </a:rPr>
              <a:t>You are a member of the audience where research results are presented. You use ideas described by one of the speakers in the design of your next research project.</a:t>
            </a:r>
            <a:endParaRPr lang="en-US"/>
          </a:p>
        </p:txBody>
      </p:sp>
      <p:pic>
        <p:nvPicPr>
          <p:cNvPr id="12292" name="Picture 6"/>
          <p:cNvPicPr>
            <a:picLocks noChangeAspect="1" noChangeArrowheads="1"/>
          </p:cNvPicPr>
          <p:nvPr/>
        </p:nvPicPr>
        <p:blipFill>
          <a:blip r:embed="rId4" cstate="print"/>
          <a:srcRect/>
          <a:stretch>
            <a:fillRect/>
          </a:stretch>
        </p:blipFill>
        <p:spPr bwMode="auto">
          <a:xfrm>
            <a:off x="533400" y="1981200"/>
            <a:ext cx="2352675" cy="3705225"/>
          </a:xfrm>
          <a:prstGeom prst="rect">
            <a:avLst/>
          </a:prstGeom>
          <a:solidFill>
            <a:schemeClr val="tx1"/>
          </a:solid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t>#2 - Is This Plagiarism?</a:t>
            </a:r>
          </a:p>
        </p:txBody>
      </p:sp>
      <p:sp>
        <p:nvSpPr>
          <p:cNvPr id="13315" name="TextBox 6"/>
          <p:cNvSpPr txBox="1">
            <a:spLocks noChangeArrowheads="1"/>
          </p:cNvSpPr>
          <p:nvPr/>
        </p:nvSpPr>
        <p:spPr bwMode="auto">
          <a:xfrm>
            <a:off x="3429000" y="1828800"/>
            <a:ext cx="5257800" cy="3503613"/>
          </a:xfrm>
          <a:prstGeom prst="rect">
            <a:avLst/>
          </a:prstGeom>
          <a:noFill/>
          <a:ln w="9525">
            <a:noFill/>
            <a:miter lim="800000"/>
            <a:headEnd/>
            <a:tailEnd/>
          </a:ln>
        </p:spPr>
        <p:txBody>
          <a:bodyPr>
            <a:spAutoFit/>
          </a:bodyPr>
          <a:lstStyle/>
          <a:p>
            <a:r>
              <a:rPr lang="en-US" sz="3200">
                <a:latin typeface="Arial" charset="0"/>
                <a:cs typeface="Arial" charset="0"/>
              </a:rPr>
              <a:t>You are reading a journal article, chapter, or book. You paraphrase passages of text from the material you have been reading in the literature review of a manuscript you are writing.</a:t>
            </a:r>
            <a:endParaRPr lang="en-US"/>
          </a:p>
        </p:txBody>
      </p:sp>
      <p:pic>
        <p:nvPicPr>
          <p:cNvPr id="13316" name="Picture 3"/>
          <p:cNvPicPr>
            <a:picLocks noChangeAspect="1" noChangeArrowheads="1"/>
          </p:cNvPicPr>
          <p:nvPr/>
        </p:nvPicPr>
        <p:blipFill>
          <a:blip r:embed="rId4" cstate="print"/>
          <a:srcRect/>
          <a:stretch>
            <a:fillRect/>
          </a:stretch>
        </p:blipFill>
        <p:spPr bwMode="auto">
          <a:xfrm>
            <a:off x="533400" y="1981200"/>
            <a:ext cx="2481263" cy="28956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t>#3 - Is This Plagiarism?</a:t>
            </a:r>
          </a:p>
        </p:txBody>
      </p:sp>
      <p:sp>
        <p:nvSpPr>
          <p:cNvPr id="14339" name="TextBox 6"/>
          <p:cNvSpPr txBox="1">
            <a:spLocks noChangeArrowheads="1"/>
          </p:cNvSpPr>
          <p:nvPr/>
        </p:nvSpPr>
        <p:spPr bwMode="auto">
          <a:xfrm>
            <a:off x="3810000" y="1828800"/>
            <a:ext cx="4876800" cy="3540125"/>
          </a:xfrm>
          <a:prstGeom prst="rect">
            <a:avLst/>
          </a:prstGeom>
          <a:noFill/>
          <a:ln w="9525">
            <a:noFill/>
            <a:miter lim="800000"/>
            <a:headEnd/>
            <a:tailEnd/>
          </a:ln>
        </p:spPr>
        <p:txBody>
          <a:bodyPr>
            <a:spAutoFit/>
          </a:bodyPr>
          <a:lstStyle/>
          <a:p>
            <a:r>
              <a:rPr lang="en-US" sz="3200">
                <a:latin typeface="Arial" charset="0"/>
                <a:cs typeface="Arial" charset="0"/>
              </a:rPr>
              <a:t>You are reviewing a submitted manuscript. You decide to use novel research methods described in that manuscript to enhance your own research.</a:t>
            </a:r>
            <a:endParaRPr lang="en-US">
              <a:latin typeface="Arial" charset="0"/>
              <a:cs typeface="Arial" charset="0"/>
            </a:endParaRPr>
          </a:p>
        </p:txBody>
      </p:sp>
      <p:pic>
        <p:nvPicPr>
          <p:cNvPr id="14340" name="Picture 6" descr="http://www.phy.mtu.edu/images/menu/Protein.jpg"/>
          <p:cNvPicPr>
            <a:picLocks noChangeAspect="1" noChangeArrowheads="1"/>
          </p:cNvPicPr>
          <p:nvPr/>
        </p:nvPicPr>
        <p:blipFill>
          <a:blip r:embed="rId4" cstate="print"/>
          <a:srcRect/>
          <a:stretch>
            <a:fillRect/>
          </a:stretch>
        </p:blipFill>
        <p:spPr bwMode="auto">
          <a:xfrm>
            <a:off x="685800" y="2057400"/>
            <a:ext cx="2770188" cy="1905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t>#4 - Is This Plagiarism?</a:t>
            </a:r>
          </a:p>
        </p:txBody>
      </p:sp>
      <p:sp>
        <p:nvSpPr>
          <p:cNvPr id="15363" name="TextBox 6"/>
          <p:cNvSpPr txBox="1">
            <a:spLocks noChangeArrowheads="1"/>
          </p:cNvSpPr>
          <p:nvPr/>
        </p:nvSpPr>
        <p:spPr bwMode="auto">
          <a:xfrm>
            <a:off x="3429000" y="1828800"/>
            <a:ext cx="5257800" cy="4032250"/>
          </a:xfrm>
          <a:prstGeom prst="rect">
            <a:avLst/>
          </a:prstGeom>
          <a:noFill/>
          <a:ln w="9525">
            <a:noFill/>
            <a:miter lim="800000"/>
            <a:headEnd/>
            <a:tailEnd/>
          </a:ln>
        </p:spPr>
        <p:txBody>
          <a:bodyPr>
            <a:spAutoFit/>
          </a:bodyPr>
          <a:lstStyle/>
          <a:p>
            <a:r>
              <a:rPr lang="en-US" sz="3200">
                <a:latin typeface="Arial" charset="0"/>
                <a:cs typeface="Arial" charset="0"/>
              </a:rPr>
              <a:t>You are doing research using the internet. You choose to use ideas from a web site in the design of your next research project, and also use some quotes from the web site in your literature review. </a:t>
            </a:r>
            <a:endParaRPr lang="en-US">
              <a:latin typeface="Arial" charset="0"/>
              <a:cs typeface="Arial" charset="0"/>
            </a:endParaRPr>
          </a:p>
        </p:txBody>
      </p:sp>
      <p:pic>
        <p:nvPicPr>
          <p:cNvPr id="15364" name="Picture 2"/>
          <p:cNvPicPr>
            <a:picLocks noChangeAspect="1" noChangeArrowheads="1"/>
          </p:cNvPicPr>
          <p:nvPr/>
        </p:nvPicPr>
        <p:blipFill>
          <a:blip r:embed="rId4" cstate="print"/>
          <a:srcRect/>
          <a:stretch>
            <a:fillRect/>
          </a:stretch>
        </p:blipFill>
        <p:spPr bwMode="auto">
          <a:xfrm>
            <a:off x="533400" y="1905000"/>
            <a:ext cx="2516188" cy="16764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t>#5 - Is This Plagiarism?</a:t>
            </a:r>
          </a:p>
        </p:txBody>
      </p:sp>
      <p:sp>
        <p:nvSpPr>
          <p:cNvPr id="16387" name="TextBox 6"/>
          <p:cNvSpPr txBox="1">
            <a:spLocks noChangeArrowheads="1"/>
          </p:cNvSpPr>
          <p:nvPr/>
        </p:nvSpPr>
        <p:spPr bwMode="auto">
          <a:xfrm>
            <a:off x="609600" y="1828800"/>
            <a:ext cx="8077200" cy="4478338"/>
          </a:xfrm>
          <a:prstGeom prst="rect">
            <a:avLst/>
          </a:prstGeom>
          <a:noFill/>
          <a:ln w="9525">
            <a:noFill/>
            <a:miter lim="800000"/>
            <a:headEnd/>
            <a:tailEnd/>
          </a:ln>
        </p:spPr>
        <p:txBody>
          <a:bodyPr>
            <a:spAutoFit/>
          </a:bodyPr>
          <a:lstStyle/>
          <a:p>
            <a:r>
              <a:rPr lang="en-US" sz="3200">
                <a:latin typeface="Arial" charset="0"/>
                <a:cs typeface="Arial" charset="0"/>
              </a:rPr>
              <a:t>You are writing a paper </a:t>
            </a:r>
            <a:br>
              <a:rPr lang="en-US" sz="3200">
                <a:latin typeface="Arial" charset="0"/>
                <a:cs typeface="Arial" charset="0"/>
              </a:rPr>
            </a:br>
            <a:r>
              <a:rPr lang="en-US" sz="3200">
                <a:latin typeface="Arial" charset="0"/>
                <a:cs typeface="Arial" charset="0"/>
              </a:rPr>
              <a:t>in English, and your </a:t>
            </a:r>
            <a:br>
              <a:rPr lang="en-US" sz="3200">
                <a:latin typeface="Arial" charset="0"/>
                <a:cs typeface="Arial" charset="0"/>
              </a:rPr>
            </a:br>
            <a:r>
              <a:rPr lang="en-US" sz="3200">
                <a:latin typeface="Arial" charset="0"/>
                <a:cs typeface="Arial" charset="0"/>
              </a:rPr>
              <a:t>native language is </a:t>
            </a:r>
            <a:br>
              <a:rPr lang="en-US" sz="3200">
                <a:latin typeface="Arial" charset="0"/>
                <a:cs typeface="Arial" charset="0"/>
              </a:rPr>
            </a:br>
            <a:r>
              <a:rPr lang="en-US" sz="3200">
                <a:latin typeface="Arial" charset="0"/>
                <a:cs typeface="Arial" charset="0"/>
              </a:rPr>
              <a:t>Martian. When writing </a:t>
            </a:r>
            <a:br>
              <a:rPr lang="en-US" sz="3200">
                <a:latin typeface="Arial" charset="0"/>
                <a:cs typeface="Arial" charset="0"/>
              </a:rPr>
            </a:br>
            <a:r>
              <a:rPr lang="en-US" sz="3200">
                <a:latin typeface="Arial" charset="0"/>
                <a:cs typeface="Arial" charset="0"/>
              </a:rPr>
              <a:t>a review of literature, you use another author’s exact words because you are not confident about paraphrasing or synthesizing the ideas into your own words in English. </a:t>
            </a:r>
            <a:endParaRPr lang="en-US">
              <a:latin typeface="Arial" charset="0"/>
              <a:cs typeface="Arial" charset="0"/>
            </a:endParaRPr>
          </a:p>
        </p:txBody>
      </p:sp>
      <p:pic>
        <p:nvPicPr>
          <p:cNvPr id="16388" name="Picture 35" descr="Clip Art - alien talk. fotosearch &#10;- search clipart, &#10;illustration, &#10;drawings and vector &#10;eps graphics images"/>
          <p:cNvPicPr>
            <a:picLocks noChangeAspect="1" noChangeArrowheads="1"/>
          </p:cNvPicPr>
          <p:nvPr/>
        </p:nvPicPr>
        <p:blipFill>
          <a:blip r:embed="rId4" cstate="print"/>
          <a:srcRect/>
          <a:stretch>
            <a:fillRect/>
          </a:stretch>
        </p:blipFill>
        <p:spPr bwMode="auto">
          <a:xfrm>
            <a:off x="5257800" y="2057400"/>
            <a:ext cx="3048000" cy="1524000"/>
          </a:xfrm>
          <a:prstGeom prst="rect">
            <a:avLst/>
          </a:prstGeom>
          <a:noFill/>
          <a:ln w="28575">
            <a:noFill/>
            <a:miter lim="800000"/>
            <a:headEnd/>
            <a:tailEnd/>
          </a:ln>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t>#6 - Is This Plagiarism?</a:t>
            </a:r>
          </a:p>
        </p:txBody>
      </p:sp>
      <p:sp>
        <p:nvSpPr>
          <p:cNvPr id="17411" name="TextBox 6"/>
          <p:cNvSpPr txBox="1">
            <a:spLocks noChangeArrowheads="1"/>
          </p:cNvSpPr>
          <p:nvPr/>
        </p:nvSpPr>
        <p:spPr bwMode="auto">
          <a:xfrm>
            <a:off x="3276600" y="1752600"/>
            <a:ext cx="5410200" cy="4032250"/>
          </a:xfrm>
          <a:prstGeom prst="rect">
            <a:avLst/>
          </a:prstGeom>
          <a:noFill/>
          <a:ln w="9525">
            <a:noFill/>
            <a:miter lim="800000"/>
            <a:headEnd/>
            <a:tailEnd/>
          </a:ln>
        </p:spPr>
        <p:txBody>
          <a:bodyPr>
            <a:spAutoFit/>
          </a:bodyPr>
          <a:lstStyle/>
          <a:p>
            <a:r>
              <a:rPr lang="en-US" sz="3200">
                <a:latin typeface="Arial" charset="0"/>
                <a:cs typeface="Arial" charset="0"/>
              </a:rPr>
              <a:t>You are writing a manuscript for publication that is based upon your own previous research. You decide to include some exact text from one of your earlier manuscripts in the new paper. </a:t>
            </a:r>
            <a:endParaRPr lang="en-US">
              <a:latin typeface="Arial" charset="0"/>
              <a:cs typeface="Arial" charset="0"/>
            </a:endParaRPr>
          </a:p>
        </p:txBody>
      </p:sp>
      <p:pic>
        <p:nvPicPr>
          <p:cNvPr id="17412" name="Picture 9" descr="http://www.techdigest.tv/copy%20and%20paste.jpg"/>
          <p:cNvPicPr>
            <a:picLocks noChangeAspect="1" noChangeArrowheads="1"/>
          </p:cNvPicPr>
          <p:nvPr/>
        </p:nvPicPr>
        <p:blipFill>
          <a:blip r:embed="rId4" cstate="print"/>
          <a:srcRect/>
          <a:stretch>
            <a:fillRect/>
          </a:stretch>
        </p:blipFill>
        <p:spPr bwMode="auto">
          <a:xfrm>
            <a:off x="533400" y="1905000"/>
            <a:ext cx="2303463" cy="13716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smtClean="0"/>
              <a:t>Plagiarism in Research</a:t>
            </a:r>
          </a:p>
        </p:txBody>
      </p:sp>
      <p:sp>
        <p:nvSpPr>
          <p:cNvPr id="18435" name="Content Placeholder 2"/>
          <p:cNvSpPr>
            <a:spLocks noGrp="1"/>
          </p:cNvSpPr>
          <p:nvPr>
            <p:ph idx="1"/>
          </p:nvPr>
        </p:nvSpPr>
        <p:spPr/>
        <p:txBody>
          <a:bodyPr/>
          <a:lstStyle/>
          <a:p>
            <a:r>
              <a:rPr lang="en-US" sz="3200" smtClean="0">
                <a:latin typeface="Arial" charset="0"/>
                <a:cs typeface="Arial" charset="0"/>
              </a:rPr>
              <a:t>Plagiarism is specifically defined as a form of </a:t>
            </a:r>
            <a:r>
              <a:rPr lang="en-US" sz="3200" u="sng" smtClean="0">
                <a:latin typeface="Arial" charset="0"/>
                <a:cs typeface="Arial" charset="0"/>
              </a:rPr>
              <a:t>research misconduct</a:t>
            </a:r>
          </a:p>
          <a:p>
            <a:r>
              <a:rPr lang="en-US" sz="3200" smtClean="0">
                <a:latin typeface="Arial" charset="0"/>
                <a:cs typeface="Arial" charset="0"/>
              </a:rPr>
              <a:t>The definition of </a:t>
            </a:r>
            <a:r>
              <a:rPr lang="en-US" sz="3200" u="sng" smtClean="0">
                <a:latin typeface="Arial" charset="0"/>
                <a:cs typeface="Arial" charset="0"/>
              </a:rPr>
              <a:t>research misconduct</a:t>
            </a:r>
            <a:r>
              <a:rPr lang="en-US" sz="3200" smtClean="0">
                <a:latin typeface="Arial" charset="0"/>
                <a:cs typeface="Arial" charset="0"/>
              </a:rPr>
              <a:t> on the next slide is from the </a:t>
            </a:r>
            <a:r>
              <a:rPr lang="en-US" sz="3200" i="1" smtClean="0">
                <a:latin typeface="Arial" charset="0"/>
                <a:cs typeface="Arial" charset="0"/>
              </a:rPr>
              <a:t>MSU Procedures Concerning Allegations of Misconduct in Research and Creative Activities, </a:t>
            </a:r>
            <a:r>
              <a:rPr lang="en-US" smtClean="0">
                <a:latin typeface="Gill Sans MT" pitchFamily="34" charset="0"/>
                <a:cs typeface="Arial" charset="0"/>
                <a:hlinkClick r:id="rId3"/>
              </a:rPr>
              <a:t>http://rio.msu.edu/June_2009_Procedures.pdf</a:t>
            </a:r>
            <a:r>
              <a:rPr lang="en-US" smtClean="0">
                <a:latin typeface="Gill Sans MT" pitchFamily="34" charset="0"/>
                <a:cs typeface="Arial"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b="1" smtClean="0"/>
              <a:t>Plagiarism in Research</a:t>
            </a:r>
          </a:p>
        </p:txBody>
      </p:sp>
      <p:sp>
        <p:nvSpPr>
          <p:cNvPr id="19459" name="TextBox 3"/>
          <p:cNvSpPr txBox="1">
            <a:spLocks noChangeArrowheads="1"/>
          </p:cNvSpPr>
          <p:nvPr/>
        </p:nvSpPr>
        <p:spPr bwMode="auto">
          <a:xfrm>
            <a:off x="533400" y="1752600"/>
            <a:ext cx="8077200" cy="4032250"/>
          </a:xfrm>
          <a:prstGeom prst="rect">
            <a:avLst/>
          </a:prstGeom>
          <a:noFill/>
          <a:ln w="9525">
            <a:noFill/>
            <a:miter lim="800000"/>
            <a:headEnd/>
            <a:tailEnd/>
          </a:ln>
        </p:spPr>
        <p:txBody>
          <a:bodyPr>
            <a:spAutoFit/>
          </a:bodyPr>
          <a:lstStyle/>
          <a:p>
            <a:r>
              <a:rPr lang="en-US" sz="3200">
                <a:latin typeface="Arial" charset="0"/>
                <a:cs typeface="Arial" charset="0"/>
              </a:rPr>
              <a:t>“Misconduct means fabrication, falsification, </a:t>
            </a:r>
            <a:r>
              <a:rPr lang="en-US" sz="3200" u="sng">
                <a:latin typeface="Arial" charset="0"/>
                <a:cs typeface="Arial" charset="0"/>
              </a:rPr>
              <a:t>plagiarism</a:t>
            </a:r>
            <a:r>
              <a:rPr lang="en-US" sz="3200">
                <a:latin typeface="Arial" charset="0"/>
                <a:cs typeface="Arial" charset="0"/>
              </a:rPr>
              <a:t>, or any other practice that seriously deviates from practices commonly accepted in the discipline or in the academic and research communities generally in proposing, performing, reviewing, or reporting research and creative activities.”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458200" cy="1093787"/>
          </a:xfrm>
        </p:spPr>
        <p:txBody>
          <a:bodyPr/>
          <a:lstStyle/>
          <a:p>
            <a:pPr eaLnBrk="1" hangingPunct="1"/>
            <a:r>
              <a:rPr lang="en-US" b="1" smtClean="0"/>
              <a:t>Plagiarism in Research</a:t>
            </a:r>
          </a:p>
        </p:txBody>
      </p:sp>
      <p:sp>
        <p:nvSpPr>
          <p:cNvPr id="20483" name="Text Box 3"/>
          <p:cNvSpPr txBox="1">
            <a:spLocks noChangeArrowheads="1"/>
          </p:cNvSpPr>
          <p:nvPr/>
        </p:nvSpPr>
        <p:spPr bwMode="auto">
          <a:xfrm>
            <a:off x="457200" y="1676400"/>
            <a:ext cx="8458200" cy="4400550"/>
          </a:xfrm>
          <a:prstGeom prst="rect">
            <a:avLst/>
          </a:prstGeom>
          <a:noFill/>
          <a:ln w="19050">
            <a:noFill/>
            <a:miter lim="800000"/>
            <a:headEnd/>
            <a:tailEnd/>
          </a:ln>
        </p:spPr>
        <p:txBody>
          <a:bodyPr>
            <a:spAutoFit/>
          </a:bodyPr>
          <a:lstStyle/>
          <a:p>
            <a:r>
              <a:rPr lang="en-US" sz="3200">
                <a:latin typeface="Arial" charset="0"/>
                <a:cs typeface="Arial" charset="0"/>
              </a:rPr>
              <a:t>“Ohio University is investigating 44 possible cases of plagiarism by current and former engineering graduate students, all of which were discovered by a former graduate student who believes that professors there have fostered a culture of cheating.”</a:t>
            </a:r>
          </a:p>
          <a:p>
            <a:endParaRPr lang="en-US" sz="3200">
              <a:latin typeface="Times New Roman" pitchFamily="18" charset="0"/>
            </a:endParaRPr>
          </a:p>
          <a:p>
            <a:r>
              <a:rPr lang="en-US" sz="2800">
                <a:latin typeface="Arial" charset="0"/>
                <a:cs typeface="Arial" charset="0"/>
              </a:rPr>
              <a:t>T. Bartlett, Ohio U. Investigates Plagiarism Charges, </a:t>
            </a:r>
            <a:r>
              <a:rPr lang="en-US" sz="2800" i="1">
                <a:latin typeface="Arial" charset="0"/>
                <a:cs typeface="Arial" charset="0"/>
              </a:rPr>
              <a:t>Chronicle of Higher Education</a:t>
            </a:r>
            <a:r>
              <a:rPr lang="en-US" sz="2800">
                <a:latin typeface="Arial" charset="0"/>
                <a:cs typeface="Arial" charset="0"/>
              </a:rPr>
              <a:t>, 3/10/06</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t>Plagiarism in Research</a:t>
            </a:r>
          </a:p>
        </p:txBody>
      </p:sp>
      <p:pic>
        <p:nvPicPr>
          <p:cNvPr id="21507" name="Picture 3"/>
          <p:cNvPicPr>
            <a:picLocks noChangeAspect="1" noChangeArrowheads="1"/>
          </p:cNvPicPr>
          <p:nvPr/>
        </p:nvPicPr>
        <p:blipFill>
          <a:blip r:embed="rId4" cstate="print"/>
          <a:srcRect/>
          <a:stretch>
            <a:fillRect/>
          </a:stretch>
        </p:blipFill>
        <p:spPr bwMode="auto">
          <a:xfrm>
            <a:off x="1447800" y="1676400"/>
            <a:ext cx="6477000" cy="4846638"/>
          </a:xfrm>
          <a:prstGeom prst="rect">
            <a:avLst/>
          </a:prstGeom>
          <a:noFill/>
          <a:ln w="9525">
            <a:solidFill>
              <a:srgbClr val="00FFFF"/>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r>
              <a:rPr lang="en-US" b="1" smtClean="0"/>
              <a:t>Note</a:t>
            </a:r>
          </a:p>
        </p:txBody>
      </p:sp>
      <p:sp>
        <p:nvSpPr>
          <p:cNvPr id="4099" name="TextBox 9"/>
          <p:cNvSpPr txBox="1">
            <a:spLocks noChangeArrowheads="1"/>
          </p:cNvSpPr>
          <p:nvPr/>
        </p:nvSpPr>
        <p:spPr bwMode="auto">
          <a:xfrm>
            <a:off x="457200" y="1752600"/>
            <a:ext cx="8153400" cy="2554288"/>
          </a:xfrm>
          <a:prstGeom prst="rect">
            <a:avLst/>
          </a:prstGeom>
          <a:noFill/>
          <a:ln w="9525">
            <a:noFill/>
            <a:miter lim="800000"/>
            <a:headEnd/>
            <a:tailEnd/>
          </a:ln>
        </p:spPr>
        <p:txBody>
          <a:bodyPr>
            <a:spAutoFit/>
          </a:bodyPr>
          <a:lstStyle/>
          <a:p>
            <a:r>
              <a:rPr lang="en-US" sz="3200">
                <a:latin typeface="Arial" charset="0"/>
                <a:cs typeface="Arial" charset="0"/>
              </a:rPr>
              <a:t>Sources for images, and reference citations for quotations and paraphrased material, are provided in the notes under each slide in the notes version of this PowerPoint presentation – no plagiarism!</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t>Detecting Plagiarism</a:t>
            </a:r>
          </a:p>
        </p:txBody>
      </p:sp>
      <p:sp>
        <p:nvSpPr>
          <p:cNvPr id="22531" name="Rectangle 3"/>
          <p:cNvSpPr>
            <a:spLocks noGrp="1" noChangeArrowheads="1"/>
          </p:cNvSpPr>
          <p:nvPr>
            <p:ph type="body" idx="1"/>
          </p:nvPr>
        </p:nvSpPr>
        <p:spPr>
          <a:xfrm>
            <a:off x="3352800" y="1600200"/>
            <a:ext cx="5334000" cy="4800600"/>
          </a:xfrm>
        </p:spPr>
        <p:txBody>
          <a:bodyPr/>
          <a:lstStyle/>
          <a:p>
            <a:pPr eaLnBrk="1" hangingPunct="1"/>
            <a:r>
              <a:rPr lang="en-US" sz="3200" smtClean="0">
                <a:latin typeface="Arial" charset="0"/>
                <a:cs typeface="Arial" charset="0"/>
              </a:rPr>
              <a:t>Readers and reviewers</a:t>
            </a:r>
          </a:p>
          <a:p>
            <a:pPr eaLnBrk="1" hangingPunct="1"/>
            <a:r>
              <a:rPr lang="en-US" sz="3200" smtClean="0">
                <a:latin typeface="Arial" charset="0"/>
                <a:cs typeface="Arial" charset="0"/>
              </a:rPr>
              <a:t>Check references</a:t>
            </a:r>
          </a:p>
          <a:p>
            <a:pPr eaLnBrk="1" hangingPunct="1"/>
            <a:r>
              <a:rPr lang="en-US" sz="3200" smtClean="0">
                <a:latin typeface="Arial" charset="0"/>
                <a:cs typeface="Arial" charset="0"/>
              </a:rPr>
              <a:t>Google 4-6 words </a:t>
            </a:r>
            <a:br>
              <a:rPr lang="en-US" sz="3200" smtClean="0">
                <a:latin typeface="Arial" charset="0"/>
                <a:cs typeface="Arial" charset="0"/>
              </a:rPr>
            </a:br>
            <a:r>
              <a:rPr lang="en-US" sz="3200" smtClean="0">
                <a:latin typeface="Arial" charset="0"/>
                <a:cs typeface="Arial" charset="0"/>
              </a:rPr>
              <a:t>(Harris, 2004)</a:t>
            </a:r>
          </a:p>
          <a:p>
            <a:pPr eaLnBrk="1" hangingPunct="1"/>
            <a:r>
              <a:rPr lang="en-US" sz="3200" smtClean="0">
                <a:latin typeface="Arial" charset="0"/>
                <a:cs typeface="Arial" charset="0"/>
              </a:rPr>
              <a:t>Plagiarism detection software (e.g., </a:t>
            </a:r>
            <a:r>
              <a:rPr lang="en-US" sz="3200" u="sng" smtClean="0">
                <a:solidFill>
                  <a:schemeClr val="hlink"/>
                </a:solidFill>
                <a:latin typeface="Arial" charset="0"/>
                <a:cs typeface="Arial" charset="0"/>
              </a:rPr>
              <a:t>plagiarismchecker.com</a:t>
            </a:r>
            <a:r>
              <a:rPr lang="en-US" sz="3200" smtClean="0">
                <a:latin typeface="Arial" charset="0"/>
                <a:cs typeface="Arial" charset="0"/>
              </a:rPr>
              <a:t>,  </a:t>
            </a:r>
            <a:r>
              <a:rPr lang="en-US" sz="3200" u="sng" smtClean="0">
                <a:solidFill>
                  <a:schemeClr val="hlink"/>
                </a:solidFill>
                <a:latin typeface="Arial" charset="0"/>
                <a:cs typeface="Arial" charset="0"/>
              </a:rPr>
              <a:t>plagiarismdetect.com</a:t>
            </a:r>
            <a:r>
              <a:rPr lang="en-US" sz="3200" smtClean="0">
                <a:latin typeface="Arial" charset="0"/>
                <a:cs typeface="Arial" charset="0"/>
              </a:rPr>
              <a:t>) </a:t>
            </a:r>
          </a:p>
        </p:txBody>
      </p:sp>
      <p:pic>
        <p:nvPicPr>
          <p:cNvPr id="22532" name="Picture 4" descr="j0186106[1]"/>
          <p:cNvPicPr>
            <a:picLocks noChangeAspect="1" noChangeArrowheads="1"/>
          </p:cNvPicPr>
          <p:nvPr/>
        </p:nvPicPr>
        <p:blipFill>
          <a:blip r:embed="rId4" cstate="print"/>
          <a:srcRect/>
          <a:stretch>
            <a:fillRect/>
          </a:stretch>
        </p:blipFill>
        <p:spPr bwMode="auto">
          <a:xfrm>
            <a:off x="685800" y="2057400"/>
            <a:ext cx="2108200" cy="22129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t>Preventing Plagiarism</a:t>
            </a:r>
          </a:p>
        </p:txBody>
      </p:sp>
      <p:sp>
        <p:nvSpPr>
          <p:cNvPr id="23555" name="Rectangle 3"/>
          <p:cNvSpPr>
            <a:spLocks noGrp="1" noChangeArrowheads="1"/>
          </p:cNvSpPr>
          <p:nvPr>
            <p:ph type="body" idx="1"/>
          </p:nvPr>
        </p:nvSpPr>
        <p:spPr/>
        <p:txBody>
          <a:bodyPr/>
          <a:lstStyle/>
          <a:p>
            <a:pPr eaLnBrk="1" hangingPunct="1">
              <a:lnSpc>
                <a:spcPct val="90000"/>
              </a:lnSpc>
            </a:pPr>
            <a:r>
              <a:rPr lang="en-US" sz="3200" smtClean="0">
                <a:latin typeface="Arial" charset="0"/>
                <a:cs typeface="Arial" charset="0"/>
              </a:rPr>
              <a:t>Understand the difference between “common knowledge” and “original” ideas</a:t>
            </a:r>
          </a:p>
          <a:p>
            <a:pPr eaLnBrk="1" hangingPunct="1">
              <a:lnSpc>
                <a:spcPct val="90000"/>
              </a:lnSpc>
            </a:pPr>
            <a:r>
              <a:rPr lang="en-US" sz="3200" smtClean="0">
                <a:latin typeface="Arial" charset="0"/>
                <a:cs typeface="Arial" charset="0"/>
              </a:rPr>
              <a:t>Do the right thing</a:t>
            </a:r>
          </a:p>
          <a:p>
            <a:pPr lvl="1" eaLnBrk="1" hangingPunct="1">
              <a:lnSpc>
                <a:spcPct val="90000"/>
              </a:lnSpc>
            </a:pPr>
            <a:r>
              <a:rPr lang="en-US" sz="3200" smtClean="0">
                <a:latin typeface="Arial" charset="0"/>
                <a:cs typeface="Arial" charset="0"/>
              </a:rPr>
              <a:t>Follow your conscience</a:t>
            </a:r>
          </a:p>
          <a:p>
            <a:pPr lvl="1" eaLnBrk="1" hangingPunct="1">
              <a:lnSpc>
                <a:spcPct val="90000"/>
              </a:lnSpc>
            </a:pPr>
            <a:r>
              <a:rPr lang="en-US" sz="3200" smtClean="0">
                <a:latin typeface="Arial" charset="0"/>
                <a:cs typeface="Arial" charset="0"/>
              </a:rPr>
              <a:t>Give credit, mark direct </a:t>
            </a:r>
            <a:br>
              <a:rPr lang="en-US" sz="3200" smtClean="0">
                <a:latin typeface="Arial" charset="0"/>
                <a:cs typeface="Arial" charset="0"/>
              </a:rPr>
            </a:br>
            <a:r>
              <a:rPr lang="en-US" sz="3200" smtClean="0">
                <a:latin typeface="Arial" charset="0"/>
                <a:cs typeface="Arial" charset="0"/>
              </a:rPr>
              <a:t>quotations, and use </a:t>
            </a:r>
            <a:br>
              <a:rPr lang="en-US" sz="3200" smtClean="0">
                <a:latin typeface="Arial" charset="0"/>
                <a:cs typeface="Arial" charset="0"/>
              </a:rPr>
            </a:br>
            <a:r>
              <a:rPr lang="en-US" sz="3200" smtClean="0">
                <a:latin typeface="Arial" charset="0"/>
                <a:cs typeface="Arial" charset="0"/>
              </a:rPr>
              <a:t>reference citations – </a:t>
            </a:r>
            <a:br>
              <a:rPr lang="en-US" sz="3200" smtClean="0">
                <a:latin typeface="Arial" charset="0"/>
                <a:cs typeface="Arial" charset="0"/>
              </a:rPr>
            </a:br>
            <a:r>
              <a:rPr lang="en-US" sz="3200" i="1" smtClean="0">
                <a:solidFill>
                  <a:srgbClr val="FFFF00"/>
                </a:solidFill>
                <a:latin typeface="Arial" charset="0"/>
                <a:cs typeface="Arial" charset="0"/>
              </a:rPr>
              <a:t>use disciplinary standards!</a:t>
            </a:r>
            <a:endParaRPr lang="en-US" sz="3200" smtClean="0">
              <a:latin typeface="Arial" charset="0"/>
              <a:cs typeface="Arial" charset="0"/>
            </a:endParaRPr>
          </a:p>
          <a:p>
            <a:pPr lvl="1" eaLnBrk="1" hangingPunct="1">
              <a:lnSpc>
                <a:spcPct val="90000"/>
              </a:lnSpc>
            </a:pPr>
            <a:r>
              <a:rPr lang="en-US" sz="3200" smtClean="0">
                <a:latin typeface="Arial" charset="0"/>
                <a:cs typeface="Arial" charset="0"/>
              </a:rPr>
              <a:t>Seek help from your mentor</a:t>
            </a:r>
          </a:p>
        </p:txBody>
      </p:sp>
      <p:pic>
        <p:nvPicPr>
          <p:cNvPr id="23556" name="Picture 11" descr="COM048"/>
          <p:cNvPicPr>
            <a:picLocks noChangeAspect="1" noChangeArrowheads="1"/>
          </p:cNvPicPr>
          <p:nvPr/>
        </p:nvPicPr>
        <p:blipFill>
          <a:blip r:embed="rId4" cstate="print"/>
          <a:srcRect/>
          <a:stretch>
            <a:fillRect/>
          </a:stretch>
        </p:blipFill>
        <p:spPr bwMode="auto">
          <a:xfrm>
            <a:off x="6096000" y="2819400"/>
            <a:ext cx="2659063" cy="20193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t>Possible Consequences</a:t>
            </a:r>
          </a:p>
        </p:txBody>
      </p:sp>
      <p:sp>
        <p:nvSpPr>
          <p:cNvPr id="24579" name="Rectangle 3"/>
          <p:cNvSpPr>
            <a:spLocks noGrp="1" noChangeArrowheads="1"/>
          </p:cNvSpPr>
          <p:nvPr>
            <p:ph type="body" idx="1"/>
          </p:nvPr>
        </p:nvSpPr>
        <p:spPr>
          <a:xfrm>
            <a:off x="457200" y="1676400"/>
            <a:ext cx="8229600" cy="4648200"/>
          </a:xfrm>
        </p:spPr>
        <p:txBody>
          <a:bodyPr/>
          <a:lstStyle/>
          <a:p>
            <a:pPr eaLnBrk="1" hangingPunct="1"/>
            <a:r>
              <a:rPr lang="en-US" sz="3200" smtClean="0">
                <a:latin typeface="Arial" charset="0"/>
                <a:cs typeface="Arial" charset="0"/>
                <a:sym typeface="Wingdings" pitchFamily="2" charset="2"/>
              </a:rPr>
              <a:t> scholarly reputation</a:t>
            </a:r>
          </a:p>
          <a:p>
            <a:pPr eaLnBrk="1" hangingPunct="1"/>
            <a:r>
              <a:rPr lang="en-US" sz="3200" smtClean="0">
                <a:latin typeface="Arial" charset="0"/>
                <a:cs typeface="Arial" charset="0"/>
                <a:sym typeface="Wingdings" pitchFamily="2" charset="2"/>
              </a:rPr>
              <a:t> self-concept</a:t>
            </a:r>
            <a:endParaRPr lang="en-US" sz="3200" smtClean="0">
              <a:latin typeface="Arial" charset="0"/>
              <a:cs typeface="Arial" charset="0"/>
            </a:endParaRPr>
          </a:p>
          <a:p>
            <a:pPr eaLnBrk="1" hangingPunct="1"/>
            <a:r>
              <a:rPr lang="en-US" sz="3200" smtClean="0">
                <a:latin typeface="Arial" charset="0"/>
                <a:cs typeface="Arial" charset="0"/>
                <a:sym typeface="Wingdings" pitchFamily="2" charset="2"/>
              </a:rPr>
              <a:t> grades</a:t>
            </a:r>
          </a:p>
          <a:p>
            <a:pPr eaLnBrk="1" hangingPunct="1"/>
            <a:r>
              <a:rPr lang="en-US" sz="3200" smtClean="0">
                <a:latin typeface="Arial" charset="0"/>
                <a:cs typeface="Arial" charset="0"/>
                <a:sym typeface="Wingdings" pitchFamily="2" charset="2"/>
              </a:rPr>
              <a:t>Dissertation not accepted</a:t>
            </a:r>
          </a:p>
          <a:p>
            <a:pPr eaLnBrk="1" hangingPunct="1"/>
            <a:r>
              <a:rPr lang="en-US" sz="3200" smtClean="0">
                <a:latin typeface="Arial" charset="0"/>
                <a:cs typeface="Arial" charset="0"/>
                <a:sym typeface="Wingdings" pitchFamily="2" charset="2"/>
              </a:rPr>
              <a:t>Expulsion from university/no degree</a:t>
            </a:r>
          </a:p>
          <a:p>
            <a:pPr eaLnBrk="1" hangingPunct="1"/>
            <a:r>
              <a:rPr lang="en-US" sz="3200" smtClean="0">
                <a:latin typeface="Arial" charset="0"/>
                <a:cs typeface="Arial" charset="0"/>
                <a:sym typeface="Wingdings" pitchFamily="2" charset="2"/>
              </a:rPr>
              <a:t>Expulsion from professional organizations</a:t>
            </a:r>
          </a:p>
          <a:p>
            <a:pPr eaLnBrk="1" hangingPunct="1"/>
            <a:r>
              <a:rPr lang="en-US" sz="3200" smtClean="0">
                <a:latin typeface="Arial" charset="0"/>
                <a:cs typeface="Arial" charset="0"/>
                <a:sym typeface="Wingdings" pitchFamily="2" charset="2"/>
              </a:rPr>
              <a:t>Loss of job (GA/faculty)</a:t>
            </a:r>
          </a:p>
        </p:txBody>
      </p:sp>
      <p:pic>
        <p:nvPicPr>
          <p:cNvPr id="24580" name="Picture 9" descr="http://www.worldofmonopoly.com/uk/glasgow/2008/deeds/cornerjail.gif"/>
          <p:cNvPicPr>
            <a:picLocks noChangeAspect="1" noChangeArrowheads="1"/>
          </p:cNvPicPr>
          <p:nvPr/>
        </p:nvPicPr>
        <p:blipFill>
          <a:blip r:embed="rId4" cstate="print"/>
          <a:srcRect/>
          <a:stretch>
            <a:fillRect/>
          </a:stretch>
        </p:blipFill>
        <p:spPr bwMode="auto">
          <a:xfrm>
            <a:off x="6477000" y="1676400"/>
            <a:ext cx="2057400" cy="20574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MSU Resources</a:t>
            </a:r>
          </a:p>
        </p:txBody>
      </p:sp>
      <p:sp>
        <p:nvSpPr>
          <p:cNvPr id="25603" name="Content Placeholder 4"/>
          <p:cNvSpPr>
            <a:spLocks noGrp="1"/>
          </p:cNvSpPr>
          <p:nvPr>
            <p:ph idx="1"/>
          </p:nvPr>
        </p:nvSpPr>
        <p:spPr>
          <a:xfrm>
            <a:off x="304800" y="1600200"/>
            <a:ext cx="8686800" cy="5029200"/>
          </a:xfrm>
        </p:spPr>
        <p:txBody>
          <a:bodyPr/>
          <a:lstStyle/>
          <a:p>
            <a:r>
              <a:rPr lang="en-US" sz="3200" smtClean="0">
                <a:latin typeface="Arial" charset="0"/>
                <a:cs typeface="Arial" charset="0"/>
              </a:rPr>
              <a:t>MSU’s </a:t>
            </a:r>
            <a:r>
              <a:rPr lang="en-US" sz="3200" i="1" smtClean="0">
                <a:latin typeface="Arial" charset="0"/>
                <a:cs typeface="Arial" charset="0"/>
              </a:rPr>
              <a:t>Procedures Concerning Allegations of Misconduct in Research and Creative Activities</a:t>
            </a:r>
            <a:br>
              <a:rPr lang="en-US" sz="3200" i="1" smtClean="0">
                <a:latin typeface="Arial" charset="0"/>
                <a:cs typeface="Arial" charset="0"/>
              </a:rPr>
            </a:br>
            <a:r>
              <a:rPr lang="en-US" sz="2600" smtClean="0">
                <a:latin typeface="Arial" charset="0"/>
                <a:cs typeface="Arial" charset="0"/>
                <a:hlinkClick r:id="rId4"/>
              </a:rPr>
              <a:t>http://rio.msu.edu/June_2009_Procedures.pdf</a:t>
            </a:r>
            <a:endParaRPr lang="en-US" sz="2600" smtClean="0">
              <a:latin typeface="Arial" charset="0"/>
              <a:cs typeface="Arial" charset="0"/>
            </a:endParaRPr>
          </a:p>
          <a:p>
            <a:r>
              <a:rPr lang="en-US" sz="3200" smtClean="0">
                <a:latin typeface="Arial" charset="0"/>
                <a:cs typeface="Arial" charset="0"/>
              </a:rPr>
              <a:t>Plagiarism. </a:t>
            </a:r>
            <a:r>
              <a:rPr lang="en-US" sz="3200" i="1" smtClean="0">
                <a:latin typeface="Arial" charset="0"/>
                <a:cs typeface="Arial" charset="0"/>
              </a:rPr>
              <a:t>Research Integrity</a:t>
            </a:r>
            <a:r>
              <a:rPr lang="en-US" sz="3200" smtClean="0">
                <a:latin typeface="Arial" charset="0"/>
                <a:cs typeface="Arial" charset="0"/>
              </a:rPr>
              <a:t> </a:t>
            </a:r>
            <a:r>
              <a:rPr lang="en-US" sz="3200" i="1" smtClean="0">
                <a:latin typeface="Arial" charset="0"/>
                <a:cs typeface="Arial" charset="0"/>
              </a:rPr>
              <a:t>Newsletter</a:t>
            </a:r>
            <a:r>
              <a:rPr lang="en-US" sz="3200" smtClean="0">
                <a:latin typeface="Arial" charset="0"/>
                <a:cs typeface="Arial" charset="0"/>
              </a:rPr>
              <a:t>, MSU Grad School, Volume 9 (2), 2006</a:t>
            </a:r>
            <a:br>
              <a:rPr lang="en-US" sz="3200" smtClean="0">
                <a:latin typeface="Arial" charset="0"/>
                <a:cs typeface="Arial" charset="0"/>
              </a:rPr>
            </a:br>
            <a:r>
              <a:rPr lang="en-US" sz="2600" smtClean="0">
                <a:latin typeface="Arial" charset="0"/>
                <a:cs typeface="Arial" charset="0"/>
                <a:hlinkClick r:id="rId5"/>
              </a:rPr>
              <a:t>http://grad.msu.edu/researchintegrity/docs/ri05.pdf</a:t>
            </a:r>
            <a:endParaRPr lang="en-US" sz="2600" smtClean="0">
              <a:latin typeface="Arial" charset="0"/>
              <a:cs typeface="Arial" charset="0"/>
            </a:endParaRPr>
          </a:p>
          <a:p>
            <a:r>
              <a:rPr lang="en-US" sz="3200" i="1" smtClean="0">
                <a:latin typeface="Arial" charset="0"/>
                <a:cs typeface="Arial" charset="0"/>
              </a:rPr>
              <a:t>Plagiarism</a:t>
            </a:r>
            <a:r>
              <a:rPr lang="en-US" sz="3200" smtClean="0">
                <a:latin typeface="Arial" charset="0"/>
                <a:cs typeface="Arial" charset="0"/>
              </a:rPr>
              <a:t>. PowerPoint presentation &amp; notes </a:t>
            </a:r>
            <a:r>
              <a:rPr lang="en-US" sz="2600" smtClean="0">
                <a:latin typeface="Arial" charset="0"/>
                <a:cs typeface="Arial" charset="0"/>
                <a:hlinkClick r:id="rId6"/>
              </a:rPr>
              <a:t>http://grad.msu.edu/researchintegrity/resources</a:t>
            </a:r>
            <a:r>
              <a:rPr lang="en-US" sz="2600" smtClean="0">
                <a:latin typeface="Arial" charset="0"/>
                <a:cs typeface="Arial" charset="0"/>
              </a:rPr>
              <a:t> </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t>MSU Offices</a:t>
            </a:r>
          </a:p>
        </p:txBody>
      </p:sp>
      <p:sp>
        <p:nvSpPr>
          <p:cNvPr id="26627" name="Rectangle 3"/>
          <p:cNvSpPr>
            <a:spLocks noGrp="1" noChangeArrowheads="1"/>
          </p:cNvSpPr>
          <p:nvPr>
            <p:ph type="body" idx="1"/>
          </p:nvPr>
        </p:nvSpPr>
        <p:spPr>
          <a:xfrm>
            <a:off x="457200" y="1600200"/>
            <a:ext cx="8458200" cy="4876800"/>
          </a:xfrm>
        </p:spPr>
        <p:txBody>
          <a:bodyPr/>
          <a:lstStyle/>
          <a:p>
            <a:pPr eaLnBrk="1" hangingPunct="1">
              <a:lnSpc>
                <a:spcPct val="90000"/>
              </a:lnSpc>
            </a:pPr>
            <a:r>
              <a:rPr lang="en-US" sz="3200" smtClean="0">
                <a:latin typeface="Arial" charset="0"/>
                <a:cs typeface="Arial" charset="0"/>
              </a:rPr>
              <a:t>Research Integrity Officer</a:t>
            </a:r>
          </a:p>
          <a:p>
            <a:pPr lvl="1" eaLnBrk="1" hangingPunct="1">
              <a:lnSpc>
                <a:spcPct val="90000"/>
              </a:lnSpc>
            </a:pPr>
            <a:r>
              <a:rPr lang="en-US" sz="3200" smtClean="0">
                <a:latin typeface="Arial" charset="0"/>
                <a:cs typeface="Arial" charset="0"/>
                <a:hlinkClick r:id="rId4"/>
              </a:rPr>
              <a:t>http://www.rio.msu.edu/</a:t>
            </a:r>
            <a:r>
              <a:rPr lang="en-US" sz="3200" smtClean="0">
                <a:latin typeface="Arial" charset="0"/>
                <a:cs typeface="Arial" charset="0"/>
              </a:rPr>
              <a:t> </a:t>
            </a:r>
          </a:p>
          <a:p>
            <a:pPr eaLnBrk="1" hangingPunct="1">
              <a:lnSpc>
                <a:spcPct val="90000"/>
              </a:lnSpc>
            </a:pPr>
            <a:r>
              <a:rPr lang="en-US" sz="3200" smtClean="0">
                <a:latin typeface="Arial" charset="0"/>
                <a:cs typeface="Arial" charset="0"/>
              </a:rPr>
              <a:t>Graduate School</a:t>
            </a:r>
          </a:p>
          <a:p>
            <a:pPr lvl="1" eaLnBrk="1" hangingPunct="1">
              <a:lnSpc>
                <a:spcPct val="90000"/>
              </a:lnSpc>
            </a:pPr>
            <a:r>
              <a:rPr lang="en-US" sz="3200" smtClean="0">
                <a:latin typeface="Arial" charset="0"/>
                <a:cs typeface="Arial" charset="0"/>
                <a:hlinkClick r:id="rId5"/>
              </a:rPr>
              <a:t>http://grad.msu.edu</a:t>
            </a:r>
            <a:r>
              <a:rPr lang="en-US" sz="3200" smtClean="0">
                <a:latin typeface="Arial" charset="0"/>
                <a:cs typeface="Arial" charset="0"/>
              </a:rPr>
              <a:t> </a:t>
            </a:r>
          </a:p>
          <a:p>
            <a:pPr eaLnBrk="1" hangingPunct="1">
              <a:lnSpc>
                <a:spcPct val="90000"/>
              </a:lnSpc>
            </a:pPr>
            <a:r>
              <a:rPr lang="en-US" sz="3200" smtClean="0">
                <a:latin typeface="Arial" charset="0"/>
                <a:cs typeface="Arial" charset="0"/>
              </a:rPr>
              <a:t>Ombudsman</a:t>
            </a:r>
          </a:p>
          <a:p>
            <a:pPr lvl="1" eaLnBrk="1" hangingPunct="1">
              <a:lnSpc>
                <a:spcPct val="90000"/>
              </a:lnSpc>
            </a:pPr>
            <a:r>
              <a:rPr lang="en-US" sz="3200" smtClean="0">
                <a:latin typeface="Arial" charset="0"/>
                <a:cs typeface="Arial" charset="0"/>
                <a:hlinkClick r:id="rId6"/>
              </a:rPr>
              <a:t>https://www.msu.edu/unit/ombud/</a:t>
            </a:r>
            <a:r>
              <a:rPr lang="en-US" sz="3200" smtClean="0"/>
              <a:t> </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t>Sampling of Web Sites</a:t>
            </a:r>
          </a:p>
        </p:txBody>
      </p:sp>
      <p:sp>
        <p:nvSpPr>
          <p:cNvPr id="27651" name="Rectangle 3"/>
          <p:cNvSpPr>
            <a:spLocks noGrp="1" noChangeArrowheads="1"/>
          </p:cNvSpPr>
          <p:nvPr>
            <p:ph type="body" idx="1"/>
          </p:nvPr>
        </p:nvSpPr>
        <p:spPr>
          <a:xfrm>
            <a:off x="457200" y="1676400"/>
            <a:ext cx="8305800" cy="4876800"/>
          </a:xfrm>
        </p:spPr>
        <p:txBody>
          <a:bodyPr/>
          <a:lstStyle/>
          <a:p>
            <a:pPr eaLnBrk="1" hangingPunct="1">
              <a:spcAft>
                <a:spcPts val="1200"/>
              </a:spcAft>
            </a:pPr>
            <a:r>
              <a:rPr lang="en-US" sz="3200" smtClean="0">
                <a:latin typeface="Arial" charset="0"/>
                <a:cs typeface="Arial" charset="0"/>
              </a:rPr>
              <a:t>U.S. Office of Research Integrity resources about plagiarism</a:t>
            </a:r>
            <a:br>
              <a:rPr lang="en-US" sz="3200" smtClean="0">
                <a:latin typeface="Arial" charset="0"/>
                <a:cs typeface="Arial" charset="0"/>
              </a:rPr>
            </a:br>
            <a:r>
              <a:rPr lang="en-US" sz="3200" smtClean="0">
                <a:latin typeface="Arial" charset="0"/>
                <a:cs typeface="Arial" charset="0"/>
                <a:hlinkClick r:id="rId4"/>
              </a:rPr>
              <a:t>http://ori.dhhs.gov/education/products/rcr_misconduct.shtml</a:t>
            </a:r>
            <a:r>
              <a:rPr lang="en-US" sz="3200" smtClean="0">
                <a:latin typeface="Arial" charset="0"/>
                <a:cs typeface="Arial" charset="0"/>
              </a:rPr>
              <a:t> </a:t>
            </a:r>
          </a:p>
          <a:p>
            <a:pPr eaLnBrk="1" hangingPunct="1">
              <a:spcAft>
                <a:spcPts val="1200"/>
              </a:spcAft>
            </a:pPr>
            <a:r>
              <a:rPr lang="en-US" sz="3200" smtClean="0">
                <a:latin typeface="Arial" charset="0"/>
                <a:cs typeface="Arial" charset="0"/>
              </a:rPr>
              <a:t>URLs for several additional web sites about plagiarism are included in the notes below this slide</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3"/>
          <p:cNvSpPr txBox="1">
            <a:spLocks noChangeArrowheads="1"/>
          </p:cNvSpPr>
          <p:nvPr/>
        </p:nvSpPr>
        <p:spPr bwMode="auto">
          <a:xfrm>
            <a:off x="1143000" y="1981200"/>
            <a:ext cx="6858000" cy="1200150"/>
          </a:xfrm>
          <a:prstGeom prst="rect">
            <a:avLst/>
          </a:prstGeom>
          <a:noFill/>
          <a:ln w="9525">
            <a:noFill/>
            <a:miter lim="800000"/>
            <a:headEnd/>
            <a:tailEnd/>
          </a:ln>
        </p:spPr>
        <p:txBody>
          <a:bodyPr>
            <a:spAutoFit/>
          </a:bodyPr>
          <a:lstStyle/>
          <a:p>
            <a:pPr algn="ctr"/>
            <a:r>
              <a:rPr lang="en-US" sz="7200">
                <a:solidFill>
                  <a:schemeClr val="tx2"/>
                </a:solidFill>
                <a:latin typeface="Segoe Script" pitchFamily="34" charset="0"/>
              </a:rPr>
              <a:t>The End</a:t>
            </a:r>
          </a:p>
        </p:txBody>
      </p:sp>
      <p:sp>
        <p:nvSpPr>
          <p:cNvPr id="28675" name="TextBox 4"/>
          <p:cNvSpPr txBox="1">
            <a:spLocks noChangeArrowheads="1"/>
          </p:cNvSpPr>
          <p:nvPr/>
        </p:nvSpPr>
        <p:spPr bwMode="auto">
          <a:xfrm>
            <a:off x="1371600" y="3581400"/>
            <a:ext cx="6858000" cy="2062163"/>
          </a:xfrm>
          <a:prstGeom prst="rect">
            <a:avLst/>
          </a:prstGeom>
          <a:noFill/>
          <a:ln w="9525">
            <a:noFill/>
            <a:miter lim="800000"/>
            <a:headEnd/>
            <a:tailEnd/>
          </a:ln>
        </p:spPr>
        <p:txBody>
          <a:bodyPr>
            <a:spAutoFit/>
          </a:bodyPr>
          <a:lstStyle/>
          <a:p>
            <a:r>
              <a:rPr lang="en-US" sz="3200">
                <a:latin typeface="Arial" charset="0"/>
                <a:cs typeface="Arial" charset="0"/>
              </a:rPr>
              <a:t>You are encouraged to engage in further discussions about plagiarism with your mentors and colleagues from your discipline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smtClean="0"/>
              <a:t>What is Plagiarism?</a:t>
            </a:r>
          </a:p>
        </p:txBody>
      </p:sp>
      <p:sp>
        <p:nvSpPr>
          <p:cNvPr id="5123" name="TextBox 5"/>
          <p:cNvSpPr txBox="1">
            <a:spLocks noChangeArrowheads="1"/>
          </p:cNvSpPr>
          <p:nvPr/>
        </p:nvSpPr>
        <p:spPr bwMode="auto">
          <a:xfrm>
            <a:off x="533400" y="1752600"/>
            <a:ext cx="8305800" cy="1570038"/>
          </a:xfrm>
          <a:prstGeom prst="rect">
            <a:avLst/>
          </a:prstGeom>
          <a:noFill/>
          <a:ln w="9525">
            <a:noFill/>
            <a:miter lim="800000"/>
            <a:headEnd/>
            <a:tailEnd/>
          </a:ln>
        </p:spPr>
        <p:txBody>
          <a:bodyPr>
            <a:spAutoFit/>
          </a:bodyPr>
          <a:lstStyle/>
          <a:p>
            <a:r>
              <a:rPr lang="en-US" sz="3200">
                <a:latin typeface="Arial" charset="0"/>
                <a:cs typeface="Arial" charset="0"/>
              </a:rPr>
              <a:t>Plagiarism means “the appropriation of another person’s ideas, processes, results, or words without giving appropriate credit”</a:t>
            </a:r>
          </a:p>
        </p:txBody>
      </p:sp>
      <p:sp>
        <p:nvSpPr>
          <p:cNvPr id="5124" name="TextBox 6"/>
          <p:cNvSpPr txBox="1">
            <a:spLocks noChangeArrowheads="1"/>
          </p:cNvSpPr>
          <p:nvPr/>
        </p:nvSpPr>
        <p:spPr bwMode="auto">
          <a:xfrm>
            <a:off x="457200" y="4648200"/>
            <a:ext cx="8229600" cy="1354138"/>
          </a:xfrm>
          <a:prstGeom prst="rect">
            <a:avLst/>
          </a:prstGeom>
          <a:noFill/>
          <a:ln w="9525">
            <a:noFill/>
            <a:miter lim="800000"/>
            <a:headEnd/>
            <a:tailEnd/>
          </a:ln>
        </p:spPr>
        <p:txBody>
          <a:bodyPr>
            <a:spAutoFit/>
          </a:bodyPr>
          <a:lstStyle/>
          <a:p>
            <a:r>
              <a:rPr lang="en-US" sz="2800" u="sng">
                <a:latin typeface="Arial" charset="0"/>
                <a:cs typeface="Arial" charset="0"/>
              </a:rPr>
              <a:t>Source</a:t>
            </a:r>
            <a:r>
              <a:rPr lang="en-US" sz="2800">
                <a:latin typeface="Arial" charset="0"/>
                <a:cs typeface="Arial" charset="0"/>
              </a:rPr>
              <a:t>: MSU’s </a:t>
            </a:r>
            <a:r>
              <a:rPr lang="en-US" sz="2800" i="1">
                <a:latin typeface="Arial" charset="0"/>
                <a:cs typeface="Arial" charset="0"/>
              </a:rPr>
              <a:t>Procedures Concerning Allegations of Misconduct  in Research and Creative Activities</a:t>
            </a:r>
            <a:br>
              <a:rPr lang="en-US" sz="2800" i="1">
                <a:latin typeface="Arial" charset="0"/>
                <a:cs typeface="Arial" charset="0"/>
              </a:rPr>
            </a:br>
            <a:r>
              <a:rPr lang="en-US" sz="2600">
                <a:hlinkClick r:id="rId3"/>
              </a:rPr>
              <a:t>http://rio.msu.edu/June_2009_Procedures.pdf</a:t>
            </a:r>
            <a:endParaRPr lang="en-US" sz="2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t>Understanding the Definition</a:t>
            </a:r>
          </a:p>
        </p:txBody>
      </p:sp>
      <p:sp>
        <p:nvSpPr>
          <p:cNvPr id="6147" name="Content Placeholder 8"/>
          <p:cNvSpPr>
            <a:spLocks noGrp="1"/>
          </p:cNvSpPr>
          <p:nvPr>
            <p:ph idx="1"/>
          </p:nvPr>
        </p:nvSpPr>
        <p:spPr>
          <a:xfrm>
            <a:off x="457200" y="1600200"/>
            <a:ext cx="8229600" cy="4876800"/>
          </a:xfrm>
        </p:spPr>
        <p:txBody>
          <a:bodyPr/>
          <a:lstStyle/>
          <a:p>
            <a:r>
              <a:rPr lang="en-US" sz="3200" u="sng" smtClean="0">
                <a:latin typeface="Arial" charset="0"/>
                <a:cs typeface="Arial" charset="0"/>
              </a:rPr>
              <a:t>Appropriation</a:t>
            </a:r>
            <a:r>
              <a:rPr lang="en-US" sz="3200" smtClean="0">
                <a:latin typeface="Arial" charset="0"/>
                <a:cs typeface="Arial" charset="0"/>
              </a:rPr>
              <a:t> means using or taking something that is not yours</a:t>
            </a:r>
          </a:p>
          <a:p>
            <a:pPr lvl="1"/>
            <a:r>
              <a:rPr lang="en-US" sz="3200" smtClean="0">
                <a:latin typeface="Arial" charset="0"/>
                <a:cs typeface="Arial" charset="0"/>
              </a:rPr>
              <a:t>Plagiarism is stealing by using another person’s words or ideas</a:t>
            </a:r>
          </a:p>
          <a:p>
            <a:pPr lvl="1"/>
            <a:r>
              <a:rPr lang="en-US" sz="3200" smtClean="0">
                <a:latin typeface="Arial" charset="0"/>
                <a:cs typeface="Arial" charset="0"/>
              </a:rPr>
              <a:t>Plagiarism is academically dishonest because students, scholars, and faculty members are expected to do their own 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t>Understanding the Definition</a:t>
            </a:r>
          </a:p>
        </p:txBody>
      </p:sp>
      <p:sp>
        <p:nvSpPr>
          <p:cNvPr id="7171" name="Content Placeholder 8"/>
          <p:cNvSpPr>
            <a:spLocks noGrp="1"/>
          </p:cNvSpPr>
          <p:nvPr>
            <p:ph idx="1"/>
          </p:nvPr>
        </p:nvSpPr>
        <p:spPr>
          <a:xfrm>
            <a:off x="457200" y="3352800"/>
            <a:ext cx="5410200" cy="3124200"/>
          </a:xfrm>
        </p:spPr>
        <p:txBody>
          <a:bodyPr/>
          <a:lstStyle/>
          <a:p>
            <a:r>
              <a:rPr lang="en-US" sz="3200" smtClean="0">
                <a:latin typeface="Arial" charset="0"/>
                <a:cs typeface="Arial" charset="0"/>
              </a:rPr>
              <a:t>Plagiarizers use or take intellectual property</a:t>
            </a:r>
          </a:p>
          <a:p>
            <a:r>
              <a:rPr lang="en-US" sz="3200" smtClean="0">
                <a:latin typeface="Arial" charset="0"/>
                <a:cs typeface="Arial" charset="0"/>
              </a:rPr>
              <a:t>Other thieves use or take physical property such as money, computers, things, etc.</a:t>
            </a:r>
          </a:p>
        </p:txBody>
      </p:sp>
      <p:sp>
        <p:nvSpPr>
          <p:cNvPr id="7172" name="TextBox 4"/>
          <p:cNvSpPr txBox="1">
            <a:spLocks noChangeArrowheads="1"/>
          </p:cNvSpPr>
          <p:nvPr/>
        </p:nvSpPr>
        <p:spPr bwMode="auto">
          <a:xfrm>
            <a:off x="533400" y="1676400"/>
            <a:ext cx="8077200" cy="1570038"/>
          </a:xfrm>
          <a:prstGeom prst="rect">
            <a:avLst/>
          </a:prstGeom>
          <a:noFill/>
          <a:ln w="9525">
            <a:noFill/>
            <a:miter lim="800000"/>
            <a:headEnd/>
            <a:tailEnd/>
          </a:ln>
        </p:spPr>
        <p:txBody>
          <a:bodyPr>
            <a:spAutoFit/>
          </a:bodyPr>
          <a:lstStyle/>
          <a:p>
            <a:r>
              <a:rPr lang="en-US" sz="3200">
                <a:latin typeface="Arial" charset="0"/>
                <a:cs typeface="Arial" charset="0"/>
              </a:rPr>
              <a:t>The terms </a:t>
            </a:r>
            <a:r>
              <a:rPr lang="en-US" sz="3200" u="sng">
                <a:latin typeface="Arial" charset="0"/>
                <a:cs typeface="Arial" charset="0"/>
              </a:rPr>
              <a:t>ideas, processes, results, or words</a:t>
            </a:r>
            <a:r>
              <a:rPr lang="en-US" sz="3200">
                <a:latin typeface="Arial" charset="0"/>
                <a:cs typeface="Arial" charset="0"/>
              </a:rPr>
              <a:t> refer to another person’s intellectual property</a:t>
            </a:r>
            <a:endParaRPr lang="en-US">
              <a:latin typeface="Arial" charset="0"/>
              <a:cs typeface="Arial" charset="0"/>
            </a:endParaRPr>
          </a:p>
        </p:txBody>
      </p:sp>
      <p:pic>
        <p:nvPicPr>
          <p:cNvPr id="7173" name="Picture 5" descr="COM025"/>
          <p:cNvPicPr>
            <a:picLocks noChangeAspect="1" noChangeArrowheads="1"/>
          </p:cNvPicPr>
          <p:nvPr/>
        </p:nvPicPr>
        <p:blipFill>
          <a:blip r:embed="rId3" cstate="print"/>
          <a:srcRect/>
          <a:stretch>
            <a:fillRect/>
          </a:stretch>
        </p:blipFill>
        <p:spPr bwMode="auto">
          <a:xfrm>
            <a:off x="6019800" y="3429000"/>
            <a:ext cx="255905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t>Understanding the Definition</a:t>
            </a:r>
          </a:p>
        </p:txBody>
      </p:sp>
      <p:sp>
        <p:nvSpPr>
          <p:cNvPr id="8195" name="Rectangle 9"/>
          <p:cNvSpPr>
            <a:spLocks noGrp="1" noChangeArrowheads="1"/>
          </p:cNvSpPr>
          <p:nvPr>
            <p:ph type="body" idx="1"/>
          </p:nvPr>
        </p:nvSpPr>
        <p:spPr>
          <a:xfrm>
            <a:off x="457200" y="3200400"/>
            <a:ext cx="8229600" cy="3276600"/>
          </a:xfrm>
        </p:spPr>
        <p:txBody>
          <a:bodyPr/>
          <a:lstStyle/>
          <a:p>
            <a:pPr eaLnBrk="1" hangingPunct="1"/>
            <a:r>
              <a:rPr lang="en-US" sz="3200" u="sng" smtClean="0">
                <a:latin typeface="Arial" charset="0"/>
                <a:cs typeface="Arial" charset="0"/>
              </a:rPr>
              <a:t>Words</a:t>
            </a:r>
            <a:r>
              <a:rPr lang="en-US" sz="3200" smtClean="0">
                <a:latin typeface="Arial" charset="0"/>
                <a:cs typeface="Arial" charset="0"/>
              </a:rPr>
              <a:t> … copying more than 4-6 consecutive words, rearranging phrases, or paraphrasing extensively</a:t>
            </a:r>
          </a:p>
          <a:p>
            <a:pPr eaLnBrk="1" hangingPunct="1"/>
            <a:r>
              <a:rPr lang="en-US" sz="3200" u="sng" smtClean="0">
                <a:latin typeface="Arial" charset="0"/>
                <a:cs typeface="Arial" charset="0"/>
              </a:rPr>
              <a:t>Ideas</a:t>
            </a:r>
            <a:r>
              <a:rPr lang="en-US" sz="3200" smtClean="0">
                <a:latin typeface="Arial" charset="0"/>
                <a:cs typeface="Arial" charset="0"/>
              </a:rPr>
              <a:t> … using original information learned from conference presentations, confidential reviews, etc.</a:t>
            </a:r>
            <a:endParaRPr lang="en-US" sz="3200" baseline="30000" smtClean="0">
              <a:latin typeface="Arial" charset="0"/>
              <a:cs typeface="Arial" charset="0"/>
            </a:endParaRPr>
          </a:p>
        </p:txBody>
      </p:sp>
      <p:sp>
        <p:nvSpPr>
          <p:cNvPr id="8196" name="TextBox 4"/>
          <p:cNvSpPr txBox="1">
            <a:spLocks noChangeArrowheads="1"/>
          </p:cNvSpPr>
          <p:nvPr/>
        </p:nvSpPr>
        <p:spPr bwMode="auto">
          <a:xfrm>
            <a:off x="457200" y="1600200"/>
            <a:ext cx="8305800" cy="1570038"/>
          </a:xfrm>
          <a:prstGeom prst="rect">
            <a:avLst/>
          </a:prstGeom>
          <a:noFill/>
          <a:ln w="9525">
            <a:noFill/>
            <a:miter lim="800000"/>
            <a:headEnd/>
            <a:tailEnd/>
          </a:ln>
        </p:spPr>
        <p:txBody>
          <a:bodyPr>
            <a:spAutoFit/>
          </a:bodyPr>
          <a:lstStyle/>
          <a:p>
            <a:r>
              <a:rPr lang="en-US" sz="3200">
                <a:latin typeface="Arial" charset="0"/>
                <a:cs typeface="Arial" charset="0"/>
              </a:rPr>
              <a:t>Plagiarism means taking or using any of the following intellectual property without permission or giving credit:</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t>Understanding the Definition</a:t>
            </a:r>
          </a:p>
        </p:txBody>
      </p:sp>
      <p:sp>
        <p:nvSpPr>
          <p:cNvPr id="9219" name="Rectangle 9"/>
          <p:cNvSpPr>
            <a:spLocks noGrp="1" noChangeArrowheads="1"/>
          </p:cNvSpPr>
          <p:nvPr>
            <p:ph type="body" idx="1"/>
          </p:nvPr>
        </p:nvSpPr>
        <p:spPr>
          <a:xfrm>
            <a:off x="457200" y="1752600"/>
            <a:ext cx="8229600" cy="4378325"/>
          </a:xfrm>
        </p:spPr>
        <p:txBody>
          <a:bodyPr/>
          <a:lstStyle/>
          <a:p>
            <a:pPr eaLnBrk="1" hangingPunct="1">
              <a:buFont typeface="Wingdings" pitchFamily="2" charset="2"/>
              <a:buNone/>
            </a:pPr>
            <a:r>
              <a:rPr lang="en-US" sz="3200" i="1" smtClean="0">
                <a:latin typeface="Arial" charset="0"/>
                <a:cs typeface="Arial" charset="0"/>
              </a:rPr>
              <a:t>Continued from previous slide:</a:t>
            </a:r>
          </a:p>
          <a:p>
            <a:pPr eaLnBrk="1" hangingPunct="1"/>
            <a:r>
              <a:rPr lang="en-US" sz="3200" u="sng" smtClean="0">
                <a:latin typeface="Arial" charset="0"/>
                <a:cs typeface="Arial" charset="0"/>
              </a:rPr>
              <a:t>Processes</a:t>
            </a:r>
            <a:r>
              <a:rPr lang="en-US" sz="3200" smtClean="0">
                <a:latin typeface="Arial" charset="0"/>
                <a:cs typeface="Arial" charset="0"/>
              </a:rPr>
              <a:t> … adopting or using research methods described by another investigator, especially when the research method is not common knowledge</a:t>
            </a:r>
          </a:p>
          <a:p>
            <a:pPr eaLnBrk="1" hangingPunct="1"/>
            <a:r>
              <a:rPr lang="en-US" sz="3200" u="sng" smtClean="0">
                <a:latin typeface="Arial" charset="0"/>
                <a:cs typeface="Arial" charset="0"/>
              </a:rPr>
              <a:t>Results</a:t>
            </a:r>
            <a:r>
              <a:rPr lang="en-US" sz="3200" smtClean="0">
                <a:latin typeface="Arial" charset="0"/>
                <a:cs typeface="Arial" charset="0"/>
              </a:rPr>
              <a:t> … using or reporting data, figures, or tables that represent another investigator’s research results</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smtClean="0"/>
              <a:t>Understanding the Definition</a:t>
            </a:r>
          </a:p>
        </p:txBody>
      </p:sp>
      <p:sp>
        <p:nvSpPr>
          <p:cNvPr id="10243" name="Content Placeholder 8"/>
          <p:cNvSpPr>
            <a:spLocks noGrp="1"/>
          </p:cNvSpPr>
          <p:nvPr>
            <p:ph idx="1"/>
          </p:nvPr>
        </p:nvSpPr>
        <p:spPr>
          <a:xfrm>
            <a:off x="457200" y="1600200"/>
            <a:ext cx="8229600" cy="4876800"/>
          </a:xfrm>
        </p:spPr>
        <p:txBody>
          <a:bodyPr/>
          <a:lstStyle/>
          <a:p>
            <a:r>
              <a:rPr lang="en-US" sz="3200" u="sng" smtClean="0">
                <a:latin typeface="Arial" charset="0"/>
                <a:cs typeface="Arial" charset="0"/>
              </a:rPr>
              <a:t>Giving appropriate credit</a:t>
            </a:r>
            <a:r>
              <a:rPr lang="en-US" sz="3200" smtClean="0">
                <a:latin typeface="Arial" charset="0"/>
                <a:cs typeface="Arial" charset="0"/>
              </a:rPr>
              <a:t> refers to:</a:t>
            </a:r>
          </a:p>
          <a:p>
            <a:pPr lvl="1"/>
            <a:r>
              <a:rPr lang="en-US" sz="3200" smtClean="0">
                <a:latin typeface="Arial" charset="0"/>
                <a:cs typeface="Arial" charset="0"/>
              </a:rPr>
              <a:t>Providing the name of the original author, artist, researcher, or scholar</a:t>
            </a:r>
          </a:p>
          <a:p>
            <a:pPr lvl="1"/>
            <a:r>
              <a:rPr lang="en-US" sz="3200" smtClean="0">
                <a:latin typeface="Arial" charset="0"/>
                <a:cs typeface="Arial" charset="0"/>
              </a:rPr>
              <a:t>Providing sufficient publication data that another person can find the original source – </a:t>
            </a:r>
            <a:r>
              <a:rPr lang="en-US" sz="3200" i="1" smtClean="0">
                <a:solidFill>
                  <a:srgbClr val="FFFF00"/>
                </a:solidFill>
                <a:latin typeface="Arial" charset="0"/>
                <a:cs typeface="Arial" charset="0"/>
              </a:rPr>
              <a:t>use disciplinary standards!</a:t>
            </a:r>
          </a:p>
          <a:p>
            <a:pPr lvl="1"/>
            <a:r>
              <a:rPr lang="en-US" sz="3200" smtClean="0">
                <a:latin typeface="Arial" charset="0"/>
                <a:cs typeface="Arial" charset="0"/>
              </a:rPr>
              <a:t>Using quotation symbols to indicate direct quotes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smtClean="0"/>
              <a:t>Is This Plagiarism?</a:t>
            </a:r>
          </a:p>
        </p:txBody>
      </p:sp>
      <p:sp>
        <p:nvSpPr>
          <p:cNvPr id="11267" name="Content Placeholder 2"/>
          <p:cNvSpPr>
            <a:spLocks noGrp="1"/>
          </p:cNvSpPr>
          <p:nvPr>
            <p:ph idx="1"/>
          </p:nvPr>
        </p:nvSpPr>
        <p:spPr/>
        <p:txBody>
          <a:bodyPr/>
          <a:lstStyle/>
          <a:p>
            <a:r>
              <a:rPr lang="en-US" sz="3200" smtClean="0">
                <a:latin typeface="Arial" charset="0"/>
                <a:cs typeface="Arial" charset="0"/>
              </a:rPr>
              <a:t>Next six slides</a:t>
            </a:r>
          </a:p>
          <a:p>
            <a:r>
              <a:rPr lang="en-US" sz="3200" smtClean="0">
                <a:latin typeface="Arial" charset="0"/>
                <a:cs typeface="Arial" charset="0"/>
              </a:rPr>
              <a:t>Read information on the slides</a:t>
            </a:r>
          </a:p>
          <a:p>
            <a:r>
              <a:rPr lang="en-US" sz="3200" smtClean="0">
                <a:latin typeface="Arial" charset="0"/>
                <a:cs typeface="Arial" charset="0"/>
              </a:rPr>
              <a:t>Listen to variations of the situation described by the presenter</a:t>
            </a:r>
          </a:p>
          <a:p>
            <a:r>
              <a:rPr lang="en-US" sz="3200" smtClean="0">
                <a:latin typeface="Arial" charset="0"/>
                <a:cs typeface="Arial" charset="0"/>
              </a:rPr>
              <a:t>Determine whether plagiarism occurred</a:t>
            </a:r>
          </a:p>
          <a:p>
            <a:r>
              <a:rPr lang="en-US" sz="3200" smtClean="0">
                <a:latin typeface="Arial" charset="0"/>
                <a:cs typeface="Arial" charset="0"/>
              </a:rPr>
              <a:t>Discuss uncertainties with your mentor</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POWERPOINTVERSION" val="11.0"/>
  <p:tag name="ANSWERNOWSTYLE" val="0"/>
  <p:tag name="COUNTDOWNSECONDS" val="10"/>
  <p:tag name="BACKUPMAINTENANCE" val="7"/>
  <p:tag name="AUTOUPDATEALIASES" val="True"/>
  <p:tag name="BUBBLESIZEVISIBLE" val="True"/>
  <p:tag name="CUSTOMCELLFORECOLOR" val="-16777216"/>
  <p:tag name="USESCHEMECOLORS" val="True"/>
  <p:tag name="AUTOSIZEGRID" val="True"/>
  <p:tag name="CHARTLABELS" val="0"/>
  <p:tag name="INCLUDEPPT" val="True"/>
  <p:tag name="ZEROBASED" val="False"/>
  <p:tag name="FIBNUMRESULTS" val="5"/>
  <p:tag name="PRRESPONSE3" val="8"/>
  <p:tag name="PRRESPONSE9" val="2"/>
  <p:tag name="USESECONDARYMONITOR" val="True"/>
  <p:tag name="RESPCOUNTERFORMAT" val="0"/>
  <p:tag name="CHARTVALUEFORMAT" val="0%"/>
  <p:tag name="TEAMSINLEADERBOARD" val="5"/>
  <p:tag name="CUSTOMGRIDBACKCOLOR" val="-2830136"/>
  <p:tag name="DISPLAYDEVICENUMBER" val="True"/>
  <p:tag name="GRIDPOSITION" val="1"/>
  <p:tag name="PARTLISTDEFAULT" val="0"/>
  <p:tag name="AUTOADJUSTPARTRANGE" val="True"/>
  <p:tag name="PRRESPONSE1" val="10"/>
  <p:tag name="PRRESPONSE7" val="4"/>
  <p:tag name="BULLETTYPE" val="3"/>
  <p:tag name="NUMRESPONSES" val="1"/>
  <p:tag name="PARTICIPANTSINLEADERBOARD" val="5"/>
  <p:tag name="CUSTOMCELLBACKCOLOR1" val="-657956"/>
  <p:tag name="GRIDOPACITY" val="90"/>
  <p:tag name="MULTIRESPDIVISOR" val="1"/>
  <p:tag name="CHARTSCALE" val="True"/>
  <p:tag name="PRRESPONSE5" val="6"/>
  <p:tag name="SHOWBARVISIBLE" val="True"/>
  <p:tag name="BACKUPSESSIONS" val="True"/>
  <p:tag name="BUBBLEVALUEFORMAT" val="0.0"/>
  <p:tag name="DISPLAYDEVICEID" val="True"/>
  <p:tag name="CORRECTPOINTVALUE" val="100"/>
  <p:tag name="FIBINCLUDEOTHER" val="True"/>
  <p:tag name="TPVERSION" val="2008"/>
  <p:tag name="REVIEWONLY" val="False"/>
  <p:tag name="CUSTOMCELLBACKCOLOR3" val="-268652"/>
  <p:tag name="RESETCHARTS" val="True"/>
  <p:tag name="PRRESPONSE2" val="9"/>
  <p:tag name="RESPCOUNTERSTYLE" val="2"/>
  <p:tag name="BUBBLEGROUPING" val="3"/>
  <p:tag name="INCORRECTPOINTVALUE" val="0"/>
  <p:tag name="PRRESPONSE10" val="1"/>
  <p:tag name="MAXRESPONDERS" val="5"/>
  <p:tag name="REALTIMEBACKUP" val="False"/>
  <p:tag name="INPUTSOURCE" val="1"/>
  <p:tag name="CHARTCOLORS" val="0"/>
  <p:tag name="ROTATIONINTERVAL" val="2"/>
  <p:tag name="PRRESPONSE6" val="5"/>
  <p:tag name="FIBDISPLAYRESULTS" val="True"/>
  <p:tag name="COUNTDOWNSTYLE" val="-1"/>
  <p:tag name="GRIDSIZE" val="{Width=800, Height=600}"/>
  <p:tag name="CUSTOMCELLBACKCOLOR4" val="-8355712"/>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Level">
  <a:themeElements>
    <a:clrScheme name="Level 14">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C0C0C0"/>
      </a:hlink>
      <a:folHlink>
        <a:srgbClr val="989CBA"/>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66CCFF"/>
        </a:hlink>
        <a:folHlink>
          <a:srgbClr val="989CBA"/>
        </a:folHlink>
      </a:clrScheme>
      <a:clrMap bg1="dk2" tx1="lt1" bg2="dk1" tx2="lt2" accent1="accent1" accent2="accent2" accent3="accent3" accent4="accent4" accent5="accent5" accent6="accent6" hlink="hlink" folHlink="folHlink"/>
    </a:extraClrScheme>
    <a:extraClrScheme>
      <a:clrScheme name="Level 10">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CCFFFF"/>
        </a:hlink>
        <a:folHlink>
          <a:srgbClr val="989CBA"/>
        </a:folHlink>
      </a:clrScheme>
      <a:clrMap bg1="dk2" tx1="lt1" bg2="dk1" tx2="lt2" accent1="accent1" accent2="accent2" accent3="accent3" accent4="accent4" accent5="accent5" accent6="accent6" hlink="hlink" folHlink="folHlink"/>
    </a:extraClrScheme>
    <a:extraClrScheme>
      <a:clrScheme name="Level 1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CCFFCC"/>
        </a:hlink>
        <a:folHlink>
          <a:srgbClr val="989CBA"/>
        </a:folHlink>
      </a:clrScheme>
      <a:clrMap bg1="dk2" tx1="lt1" bg2="dk1" tx2="lt2" accent1="accent1" accent2="accent2" accent3="accent3" accent4="accent4" accent5="accent5" accent6="accent6" hlink="hlink" folHlink="folHlink"/>
    </a:extraClrScheme>
    <a:extraClrScheme>
      <a:clrScheme name="Level 12">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FFFFCC"/>
        </a:hlink>
        <a:folHlink>
          <a:srgbClr val="989CBA"/>
        </a:folHlink>
      </a:clrScheme>
      <a:clrMap bg1="dk2" tx1="lt1" bg2="dk1" tx2="lt2" accent1="accent1" accent2="accent2" accent3="accent3" accent4="accent4" accent5="accent5" accent6="accent6" hlink="hlink" folHlink="folHlink"/>
    </a:extraClrScheme>
    <a:extraClrScheme>
      <a:clrScheme name="Level 13">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DDDDDD"/>
        </a:hlink>
        <a:folHlink>
          <a:srgbClr val="989CBA"/>
        </a:folHlink>
      </a:clrScheme>
      <a:clrMap bg1="dk2" tx1="lt1" bg2="dk1" tx2="lt2" accent1="accent1" accent2="accent2" accent3="accent3" accent4="accent4" accent5="accent5" accent6="accent6" hlink="hlink" folHlink="folHlink"/>
    </a:extraClrScheme>
    <a:extraClrScheme>
      <a:clrScheme name="Level 14">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C0C0C0"/>
        </a:hlink>
        <a:folHlink>
          <a:srgbClr val="989CB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1599</TotalTime>
  <Words>1467</Words>
  <Application>Microsoft Office PowerPoint</Application>
  <PresentationFormat>On-screen Show (4:3)</PresentationFormat>
  <Paragraphs>214</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Verdana</vt:lpstr>
      <vt:lpstr>Arial</vt:lpstr>
      <vt:lpstr>Garamond</vt:lpstr>
      <vt:lpstr>Wingdings</vt:lpstr>
      <vt:lpstr>Times New Roman</vt:lpstr>
      <vt:lpstr>Gill Sans MT</vt:lpstr>
      <vt:lpstr>Segoe Script</vt:lpstr>
      <vt:lpstr>Level</vt:lpstr>
      <vt:lpstr>Plagiarism</vt:lpstr>
      <vt:lpstr>Note</vt:lpstr>
      <vt:lpstr>What is Plagiarism?</vt:lpstr>
      <vt:lpstr>Understanding the Definition</vt:lpstr>
      <vt:lpstr>Understanding the Definition</vt:lpstr>
      <vt:lpstr>Understanding the Definition</vt:lpstr>
      <vt:lpstr>Understanding the Definition</vt:lpstr>
      <vt:lpstr>Understanding the Definition</vt:lpstr>
      <vt:lpstr>Is This Plagiarism?</vt:lpstr>
      <vt:lpstr>#1 - Is This Plagiarism?</vt:lpstr>
      <vt:lpstr>#2 - Is This Plagiarism?</vt:lpstr>
      <vt:lpstr>#3 - Is This Plagiarism?</vt:lpstr>
      <vt:lpstr>#4 - Is This Plagiarism?</vt:lpstr>
      <vt:lpstr>#5 - Is This Plagiarism?</vt:lpstr>
      <vt:lpstr>#6 - Is This Plagiarism?</vt:lpstr>
      <vt:lpstr>Plagiarism in Research</vt:lpstr>
      <vt:lpstr>Plagiarism in Research</vt:lpstr>
      <vt:lpstr>Plagiarism in Research</vt:lpstr>
      <vt:lpstr>Plagiarism in Research</vt:lpstr>
      <vt:lpstr>Detecting Plagiarism</vt:lpstr>
      <vt:lpstr>Preventing Plagiarism</vt:lpstr>
      <vt:lpstr>Possible Consequences</vt:lpstr>
      <vt:lpstr>MSU Resources</vt:lpstr>
      <vt:lpstr>MSU Offices</vt:lpstr>
      <vt:lpstr>Sampling of Web Sites</vt:lpstr>
      <vt:lpstr>Slide 26</vt:lpstr>
    </vt:vector>
  </TitlesOfParts>
  <Company>COE CSG MSU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Gail M. Dummer</dc:creator>
  <cp:lastModifiedBy>Mikala Rioux</cp:lastModifiedBy>
  <cp:revision>105</cp:revision>
  <dcterms:created xsi:type="dcterms:W3CDTF">2008-08-06T14:04:00Z</dcterms:created>
  <dcterms:modified xsi:type="dcterms:W3CDTF">2010-08-04T18:25:40Z</dcterms:modified>
</cp:coreProperties>
</file>